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412" r:id="rId42"/>
    <p:sldId id="314" r:id="rId43"/>
    <p:sldId id="394" r:id="rId44"/>
    <p:sldId id="395" r:id="rId45"/>
    <p:sldId id="396" r:id="rId46"/>
    <p:sldId id="397" r:id="rId47"/>
    <p:sldId id="398" r:id="rId48"/>
    <p:sldId id="399" r:id="rId49"/>
    <p:sldId id="417" r:id="rId50"/>
    <p:sldId id="400" r:id="rId51"/>
    <p:sldId id="418" r:id="rId52"/>
    <p:sldId id="419" r:id="rId53"/>
    <p:sldId id="401" r:id="rId54"/>
    <p:sldId id="402" r:id="rId55"/>
    <p:sldId id="313" r:id="rId56"/>
    <p:sldId id="370" r:id="rId57"/>
    <p:sldId id="393" r:id="rId58"/>
    <p:sldId id="372" r:id="rId59"/>
    <p:sldId id="373" r:id="rId60"/>
    <p:sldId id="374" r:id="rId61"/>
    <p:sldId id="375" r:id="rId62"/>
    <p:sldId id="376" r:id="rId63"/>
    <p:sldId id="305" r:id="rId64"/>
    <p:sldId id="300" r:id="rId65"/>
    <p:sldId id="301" r:id="rId66"/>
    <p:sldId id="345" r:id="rId67"/>
    <p:sldId id="315" r:id="rId68"/>
    <p:sldId id="371" r:id="rId69"/>
    <p:sldId id="413" r:id="rId70"/>
    <p:sldId id="414" r:id="rId71"/>
    <p:sldId id="316" r:id="rId72"/>
    <p:sldId id="344" r:id="rId73"/>
    <p:sldId id="302" r:id="rId74"/>
    <p:sldId id="297" r:id="rId75"/>
    <p:sldId id="343" r:id="rId76"/>
    <p:sldId id="349" r:id="rId77"/>
    <p:sldId id="353" r:id="rId78"/>
    <p:sldId id="359" r:id="rId79"/>
    <p:sldId id="383" r:id="rId80"/>
    <p:sldId id="355" r:id="rId81"/>
    <p:sldId id="356" r:id="rId82"/>
    <p:sldId id="382" r:id="rId83"/>
    <p:sldId id="352" r:id="rId84"/>
    <p:sldId id="350" r:id="rId85"/>
    <p:sldId id="403" r:id="rId86"/>
    <p:sldId id="407" r:id="rId87"/>
    <p:sldId id="408" r:id="rId88"/>
    <p:sldId id="409" r:id="rId89"/>
    <p:sldId id="410" r:id="rId90"/>
    <p:sldId id="351" r:id="rId91"/>
    <p:sldId id="411" r:id="rId92"/>
    <p:sldId id="317" r:id="rId93"/>
    <p:sldId id="299" r:id="rId94"/>
    <p:sldId id="294" r:id="rId95"/>
    <p:sldId id="295" r:id="rId96"/>
    <p:sldId id="377" r:id="rId97"/>
    <p:sldId id="385" r:id="rId98"/>
    <p:sldId id="386" r:id="rId99"/>
    <p:sldId id="387" r:id="rId100"/>
    <p:sldId id="388" r:id="rId101"/>
    <p:sldId id="318" r:id="rId102"/>
    <p:sldId id="391" r:id="rId103"/>
    <p:sldId id="390" r:id="rId104"/>
    <p:sldId id="319" r:id="rId105"/>
    <p:sldId id="320" r:id="rId106"/>
    <p:sldId id="291" r:id="rId107"/>
    <p:sldId id="292" r:id="rId108"/>
    <p:sldId id="415" r:id="rId109"/>
    <p:sldId id="340" r:id="rId110"/>
    <p:sldId id="341" r:id="rId111"/>
    <p:sldId id="342" r:id="rId112"/>
    <p:sldId id="416" r:id="rId113"/>
    <p:sldId id="321" r:id="rId114"/>
    <p:sldId id="322" r:id="rId115"/>
    <p:sldId id="347" r:id="rId116"/>
    <p:sldId id="348" r:id="rId117"/>
    <p:sldId id="360" r:id="rId118"/>
    <p:sldId id="323" r:id="rId119"/>
    <p:sldId id="362" r:id="rId120"/>
    <p:sldId id="378" r:id="rId121"/>
    <p:sldId id="361" r:id="rId122"/>
    <p:sldId id="379" r:id="rId123"/>
    <p:sldId id="380" r:id="rId124"/>
    <p:sldId id="293" r:id="rId125"/>
    <p:sldId id="420" r:id="rId126"/>
    <p:sldId id="421" r:id="rId127"/>
    <p:sldId id="368" r:id="rId128"/>
    <p:sldId id="369" r:id="rId1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F8E64DC8-18DF-407C-A171-0D1A2CFA66D9}" type="datetimeFigureOut">
              <a:rPr lang="fr-FR" smtClean="0"/>
              <a:t>22/08/2023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4DC8-18DF-407C-A171-0D1A2CFA66D9}" type="datetimeFigureOut">
              <a:rPr lang="fr-FR" smtClean="0"/>
              <a:t>22/08/2023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3900326"/>
            <a:ext cx="9716655" cy="1581184"/>
          </a:xfrm>
        </p:spPr>
        <p:txBody>
          <a:bodyPr>
            <a:normAutofit fontScale="90000"/>
          </a:bodyPr>
          <a:lstStyle/>
          <a:p>
            <a:pPr algn="l"/>
            <a:r>
              <a:rPr lang="fr-FR" dirty="0"/>
              <a:t>Formation Développeur Python - </a:t>
            </a:r>
            <a:br>
              <a:rPr lang="fr-FR" dirty="0"/>
            </a:br>
            <a:r>
              <a:rPr lang="fr-FR" dirty="0"/>
              <a:t>Initiation à Python par la pratique</a:t>
            </a:r>
            <a:br>
              <a:rPr lang="fr-FR" dirty="0"/>
            </a:br>
            <a:r>
              <a:rPr lang="fr-FR" sz="2200" b="1" u="sng" dirty="0"/>
              <a:t>Formateur: Davy Bureau</a:t>
            </a: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Jupyter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Series,</a:t>
            </a:r>
          </a:p>
          <a:p>
            <a:r>
              <a:rPr lang="fr-FR" dirty="0"/>
              <a:t>les DataFrames,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9758306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Tree>
    <p:extLst>
      <p:ext uri="{BB962C8B-B14F-4D97-AF65-F5344CB8AC3E}">
        <p14:creationId xmlns:p14="http://schemas.microsoft.com/office/powerpoint/2010/main" val="1279249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print()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read(), write(), close() sont couramment utilisées pour manipuler des fichiers.</a:t>
            </a:r>
          </a:p>
        </p:txBody>
      </p:sp>
    </p:spTree>
    <p:extLst>
      <p:ext uri="{BB962C8B-B14F-4D97-AF65-F5344CB8AC3E}">
        <p14:creationId xmlns:p14="http://schemas.microsoft.com/office/powerpoint/2010/main" val="252762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Tree>
    <p:extLst>
      <p:ext uri="{BB962C8B-B14F-4D97-AF65-F5344CB8AC3E}">
        <p14:creationId xmlns:p14="http://schemas.microsoft.com/office/powerpoint/2010/main" val="1800021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NumPy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a:t>SciPy est une bibliothèque complémentaire à NumPy qui offre des fonctionnalités supplémentaires pour les calculs scientifiques. Elle inclut des modules pour l'optimisation, l'algèbre linéaire, l'intégration, l'interpolation, etc.</a:t>
            </a:r>
          </a:p>
        </p:txBody>
      </p:sp>
    </p:spTree>
    <p:extLst>
      <p:ext uri="{BB962C8B-B14F-4D97-AF65-F5344CB8AC3E}">
        <p14:creationId xmlns:p14="http://schemas.microsoft.com/office/powerpoint/2010/main" val="3916156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a:t>NumPy</a:t>
            </a:r>
            <a:r>
              <a:rPr lang="fr-FR" dirty="0"/>
              <a:t> : Utilisez la bibliothèque NumPy pour effectuer des calculs mathématiques avec des tableaux multidimensionnels. NumPy offre des fonctions mathématiques et des opérations de manipulation de tableaux qui permettent d'effectuer rapidement des calculs vectorisés.</a:t>
            </a:r>
          </a:p>
          <a:p>
            <a:r>
              <a:rPr lang="fr-FR" b="1" dirty="0"/>
              <a:t>SciPy</a:t>
            </a:r>
            <a:r>
              <a:rPr lang="fr-FR" dirty="0"/>
              <a:t> : La bibliothèque SciPy est une extension de NumPy qui fournit des fonctionnalités supplémentaires pour les calculs scientifiques. Utilisez les modules de SciPy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DataFrames, qui facilitent le traitement des données tabulaires. Elle permet également de charger, filtrer, trier et analyser des ensembles de données de manière efficace.</a:t>
            </a:r>
          </a:p>
          <a:p>
            <a:r>
              <a:rPr lang="fr-FR" b="1" dirty="0"/>
              <a:t>Matplotlib</a:t>
            </a:r>
            <a:r>
              <a:rPr lang="fr-FR" dirty="0"/>
              <a:t> : Utilisez la bibliothèque Matplotlib pour la visualisation des données. Matplotlib offre une grande variété de graphiques et de graphiques pour représenter vos données de manière claire et informative. Il permet également de personnaliser les graphiques avec des titres, des légendes, des axes, etc.</a:t>
            </a:r>
          </a:p>
          <a:p>
            <a:r>
              <a:rPr lang="fr-FR" b="1" dirty="0"/>
              <a:t>Jupyter Notebook </a:t>
            </a:r>
            <a:r>
              <a:rPr lang="fr-FR" dirty="0"/>
              <a:t>: Utilisez les notebooks Jupyter pour créer des documents interactifs contenant du code Python, des visualisations et des explications. Les notebooks Jupyter vous permettent d'exécuter du code par cellule, ce qui facilite l'expérimentation, la visualisation des résultats intermédiaires et la documentation de vos analyses.</a:t>
            </a:r>
          </a:p>
          <a:p>
            <a:r>
              <a:rPr lang="fr-FR" b="1" dirty="0"/>
              <a:t>Virtualenv/</a:t>
            </a:r>
            <a:r>
              <a:rPr lang="fr-FR" b="1" dirty="0" err="1"/>
              <a:t>Conda</a:t>
            </a:r>
            <a:r>
              <a:rPr lang="fr-FR" b="1" dirty="0"/>
              <a:t> </a:t>
            </a:r>
            <a:r>
              <a:rPr lang="fr-FR" dirty="0"/>
              <a:t>: Utilisez des environnements virtuels tels que Virtualenv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Tree>
    <p:extLst>
      <p:ext uri="{BB962C8B-B14F-4D97-AF65-F5344CB8AC3E}">
        <p14:creationId xmlns:p14="http://schemas.microsoft.com/office/powerpoint/2010/main" val="737779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Tree>
    <p:extLst>
      <p:ext uri="{BB962C8B-B14F-4D97-AF65-F5344CB8AC3E}">
        <p14:creationId xmlns:p14="http://schemas.microsoft.com/office/powerpoint/2010/main" val="4962076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a:p>
            <a:pPr lvl="1"/>
            <a:endParaRPr lang="fr-FR" dirty="0"/>
          </a:p>
          <a:p>
            <a:pPr marL="0" indent="0">
              <a:buNone/>
            </a:pPr>
            <a:r>
              <a:rPr lang="fr-FR" dirty="0"/>
              <a:t>Le code objet est </a:t>
            </a:r>
            <a:r>
              <a:rPr lang="fr-FR" b="1" dirty="0"/>
              <a:t>une modélisation différente par rapport au code procédural</a:t>
            </a:r>
            <a:r>
              <a:rPr lang="fr-FR" dirty="0"/>
              <a:t>.</a:t>
            </a:r>
          </a:p>
          <a:p>
            <a:pPr marL="0" indent="0">
              <a:buNone/>
            </a:pPr>
            <a:r>
              <a:rPr lang="fr-FR" dirty="0"/>
              <a:t>Le code procédural fait la part belle aux traitements sous forme de fonction tandis que le code objet se préoccupe de la </a:t>
            </a:r>
            <a:r>
              <a:rPr lang="fr-FR" b="1" dirty="0"/>
              <a:t>modélisation du problème sous forme d’entité ayant un état (données membres) et des comportements (fonctions membres).</a:t>
            </a:r>
          </a:p>
        </p:txBody>
      </p:sp>
    </p:spTree>
    <p:extLst>
      <p:ext uri="{BB962C8B-B14F-4D97-AF65-F5344CB8AC3E}">
        <p14:creationId xmlns:p14="http://schemas.microsoft.com/office/powerpoint/2010/main" val="3659498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pic>
        <p:nvPicPr>
          <p:cNvPr id="7" name="Image 6">
            <a:extLst>
              <a:ext uri="{FF2B5EF4-FFF2-40B4-BE49-F238E27FC236}">
                <a16:creationId xmlns:a16="http://schemas.microsoft.com/office/drawing/2014/main" id="{3E5E5D29-A1B5-391F-CE52-DCF8AF17CD77}"/>
              </a:ext>
            </a:extLst>
          </p:cNvPr>
          <p:cNvPicPr>
            <a:picLocks noChangeAspect="1"/>
          </p:cNvPicPr>
          <p:nvPr/>
        </p:nvPicPr>
        <p:blipFill>
          <a:blip r:embed="rId3"/>
          <a:stretch>
            <a:fillRect/>
          </a:stretch>
        </p:blipFill>
        <p:spPr>
          <a:xfrm>
            <a:off x="4164670" y="2368640"/>
            <a:ext cx="2905530" cy="2753109"/>
          </a:xfrm>
          <a:prstGeom prst="rect">
            <a:avLst/>
          </a:prstGeom>
        </p:spPr>
      </p:pic>
      <p:sp>
        <p:nvSpPr>
          <p:cNvPr id="9" name="Accolade ouvrante 8">
            <a:extLst>
              <a:ext uri="{FF2B5EF4-FFF2-40B4-BE49-F238E27FC236}">
                <a16:creationId xmlns:a16="http://schemas.microsoft.com/office/drawing/2014/main" id="{41A50CED-FC39-3166-02A2-EA73DC506121}"/>
              </a:ext>
            </a:extLst>
          </p:cNvPr>
          <p:cNvSpPr/>
          <p:nvPr/>
        </p:nvSpPr>
        <p:spPr>
          <a:xfrm>
            <a:off x="3691783" y="2478280"/>
            <a:ext cx="299103" cy="854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D174035E-768A-34CE-A16A-89025566B80C}"/>
              </a:ext>
            </a:extLst>
          </p:cNvPr>
          <p:cNvSpPr/>
          <p:nvPr/>
        </p:nvSpPr>
        <p:spPr>
          <a:xfrm>
            <a:off x="7229742" y="3429000"/>
            <a:ext cx="290557" cy="11600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66A64383-15BA-A85E-A6D6-066233AA8D07}"/>
              </a:ext>
            </a:extLst>
          </p:cNvPr>
          <p:cNvSpPr txBox="1"/>
          <p:nvPr/>
        </p:nvSpPr>
        <p:spPr>
          <a:xfrm>
            <a:off x="2427005" y="2529555"/>
            <a:ext cx="1563881" cy="646331"/>
          </a:xfrm>
          <a:prstGeom prst="rect">
            <a:avLst/>
          </a:prstGeom>
          <a:noFill/>
        </p:spPr>
        <p:txBody>
          <a:bodyPr wrap="square" rtlCol="0">
            <a:spAutoFit/>
          </a:bodyPr>
          <a:lstStyle/>
          <a:p>
            <a:r>
              <a:rPr lang="fr-FR" dirty="0"/>
              <a:t>Code procédural</a:t>
            </a:r>
          </a:p>
        </p:txBody>
      </p:sp>
      <p:sp>
        <p:nvSpPr>
          <p:cNvPr id="12" name="ZoneTexte 11">
            <a:extLst>
              <a:ext uri="{FF2B5EF4-FFF2-40B4-BE49-F238E27FC236}">
                <a16:creationId xmlns:a16="http://schemas.microsoft.com/office/drawing/2014/main" id="{3A3830F1-0DD7-2EE2-EBC9-A75727ACDA7E}"/>
              </a:ext>
            </a:extLst>
          </p:cNvPr>
          <p:cNvSpPr txBox="1"/>
          <p:nvPr/>
        </p:nvSpPr>
        <p:spPr>
          <a:xfrm>
            <a:off x="7679841" y="3824380"/>
            <a:ext cx="1563881" cy="369332"/>
          </a:xfrm>
          <a:prstGeom prst="rect">
            <a:avLst/>
          </a:prstGeom>
          <a:noFill/>
        </p:spPr>
        <p:txBody>
          <a:bodyPr wrap="square" rtlCol="0">
            <a:spAutoFit/>
          </a:bodyPr>
          <a:lstStyle/>
          <a:p>
            <a:r>
              <a:rPr lang="fr-FR" dirty="0"/>
              <a:t>Code objet</a:t>
            </a:r>
          </a:p>
        </p:txBody>
      </p:sp>
      <p:sp>
        <p:nvSpPr>
          <p:cNvPr id="13" name="ZoneTexte 12">
            <a:extLst>
              <a:ext uri="{FF2B5EF4-FFF2-40B4-BE49-F238E27FC236}">
                <a16:creationId xmlns:a16="http://schemas.microsoft.com/office/drawing/2014/main" id="{D6B149F5-F8C1-E06B-DDED-8514CF3C5111}"/>
              </a:ext>
            </a:extLst>
          </p:cNvPr>
          <p:cNvSpPr txBox="1"/>
          <p:nvPr/>
        </p:nvSpPr>
        <p:spPr>
          <a:xfrm>
            <a:off x="1474170" y="5685939"/>
            <a:ext cx="9233710" cy="369332"/>
          </a:xfrm>
          <a:prstGeom prst="rect">
            <a:avLst/>
          </a:prstGeom>
          <a:noFill/>
        </p:spPr>
        <p:txBody>
          <a:bodyPr wrap="square" rtlCol="0">
            <a:spAutoFit/>
          </a:bodyPr>
          <a:lstStyle/>
          <a:p>
            <a:r>
              <a:rPr lang="fr-FR" b="1" dirty="0">
                <a:highlight>
                  <a:srgbClr val="00FF00"/>
                </a:highlight>
              </a:rPr>
              <a:t>Quelle(s) différence(s) voyez-vous? Et si vous deviez gérer 1 000 000 dans votre programme?</a:t>
            </a:r>
          </a:p>
        </p:txBody>
      </p:sp>
    </p:spTree>
    <p:extLst>
      <p:ext uri="{BB962C8B-B14F-4D97-AF65-F5344CB8AC3E}">
        <p14:creationId xmlns:p14="http://schemas.microsoft.com/office/powerpoint/2010/main" val="8057409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a:p>
            <a:pPr marL="0" indent="0" algn="just">
              <a:buNone/>
            </a:pPr>
            <a:r>
              <a:rPr lang="fr-FR" dirty="0"/>
              <a:t>Ces données sont « liées » ensemble dans le cadre d’un objet.</a:t>
            </a:r>
          </a:p>
        </p:txBody>
      </p:sp>
    </p:spTree>
    <p:extLst>
      <p:ext uri="{BB962C8B-B14F-4D97-AF65-F5344CB8AC3E}">
        <p14:creationId xmlns:p14="http://schemas.microsoft.com/office/powerpoint/2010/main" val="419483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40303185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Tree>
    <p:extLst>
      <p:ext uri="{BB962C8B-B14F-4D97-AF65-F5344CB8AC3E}">
        <p14:creationId xmlns:p14="http://schemas.microsoft.com/office/powerpoint/2010/main" val="36398289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Exemple</a:t>
            </a:r>
          </a:p>
        </p:txBody>
      </p:sp>
      <p:pic>
        <p:nvPicPr>
          <p:cNvPr id="7" name="Image 6">
            <a:extLst>
              <a:ext uri="{FF2B5EF4-FFF2-40B4-BE49-F238E27FC236}">
                <a16:creationId xmlns:a16="http://schemas.microsoft.com/office/drawing/2014/main" id="{9B748AA2-6070-CB37-AFE9-E5F20AAF267F}"/>
              </a:ext>
            </a:extLst>
          </p:cNvPr>
          <p:cNvPicPr>
            <a:picLocks noChangeAspect="1"/>
          </p:cNvPicPr>
          <p:nvPr/>
        </p:nvPicPr>
        <p:blipFill>
          <a:blip r:embed="rId3"/>
          <a:stretch>
            <a:fillRect/>
          </a:stretch>
        </p:blipFill>
        <p:spPr>
          <a:xfrm>
            <a:off x="4545153" y="1415753"/>
            <a:ext cx="2243574" cy="5325867"/>
          </a:xfrm>
          <a:prstGeom prst="rect">
            <a:avLst/>
          </a:prstGeom>
        </p:spPr>
      </p:pic>
      <p:sp>
        <p:nvSpPr>
          <p:cNvPr id="8" name="Accolade ouvrante 7">
            <a:extLst>
              <a:ext uri="{FF2B5EF4-FFF2-40B4-BE49-F238E27FC236}">
                <a16:creationId xmlns:a16="http://schemas.microsoft.com/office/drawing/2014/main" id="{4AF4D3CA-4914-3F90-89AD-489C285284EA}"/>
              </a:ext>
            </a:extLst>
          </p:cNvPr>
          <p:cNvSpPr/>
          <p:nvPr/>
        </p:nvSpPr>
        <p:spPr>
          <a:xfrm>
            <a:off x="4017818" y="1496291"/>
            <a:ext cx="212437" cy="8405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0F5BA3BC-47C4-0560-CE6A-C58E3415C88C}"/>
              </a:ext>
            </a:extLst>
          </p:cNvPr>
          <p:cNvSpPr/>
          <p:nvPr/>
        </p:nvSpPr>
        <p:spPr>
          <a:xfrm>
            <a:off x="4021357" y="2401599"/>
            <a:ext cx="212437" cy="35014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74A42BCA-90F2-DD5D-508F-B5C699295BC1}"/>
              </a:ext>
            </a:extLst>
          </p:cNvPr>
          <p:cNvSpPr/>
          <p:nvPr/>
        </p:nvSpPr>
        <p:spPr>
          <a:xfrm>
            <a:off x="4002928" y="2923913"/>
            <a:ext cx="212437" cy="110970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54921458-7567-3403-3012-079B87168BA0}"/>
              </a:ext>
            </a:extLst>
          </p:cNvPr>
          <p:cNvSpPr/>
          <p:nvPr/>
        </p:nvSpPr>
        <p:spPr>
          <a:xfrm>
            <a:off x="4017818" y="4178954"/>
            <a:ext cx="212437" cy="4417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1A28E8F-49A4-8693-9258-A92A0EA879ED}"/>
              </a:ext>
            </a:extLst>
          </p:cNvPr>
          <p:cNvSpPr/>
          <p:nvPr/>
        </p:nvSpPr>
        <p:spPr>
          <a:xfrm>
            <a:off x="4051721" y="4766068"/>
            <a:ext cx="212437" cy="12159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7B455D18-0AB1-22A2-010E-965F9A4CF15F}"/>
              </a:ext>
            </a:extLst>
          </p:cNvPr>
          <p:cNvSpPr/>
          <p:nvPr/>
        </p:nvSpPr>
        <p:spPr>
          <a:xfrm>
            <a:off x="6930639" y="4845465"/>
            <a:ext cx="139083" cy="2734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E0386807-2A60-9081-44B4-7ECDFEC8F7A3}"/>
              </a:ext>
            </a:extLst>
          </p:cNvPr>
          <p:cNvCxnSpPr>
            <a:cxnSpLocks/>
          </p:cNvCxnSpPr>
          <p:nvPr/>
        </p:nvCxnSpPr>
        <p:spPr>
          <a:xfrm flipH="1">
            <a:off x="5700045" y="3760150"/>
            <a:ext cx="1649338" cy="100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EAF73158-0BCF-F5E0-8608-7808C106D134}"/>
              </a:ext>
            </a:extLst>
          </p:cNvPr>
          <p:cNvSpPr txBox="1"/>
          <p:nvPr/>
        </p:nvSpPr>
        <p:spPr>
          <a:xfrm>
            <a:off x="1465280" y="1690688"/>
            <a:ext cx="2387644" cy="369332"/>
          </a:xfrm>
          <a:prstGeom prst="rect">
            <a:avLst/>
          </a:prstGeom>
          <a:noFill/>
        </p:spPr>
        <p:txBody>
          <a:bodyPr wrap="square" rtlCol="0">
            <a:spAutoFit/>
          </a:bodyPr>
          <a:lstStyle/>
          <a:p>
            <a:r>
              <a:rPr lang="fr-FR" dirty="0"/>
              <a:t>Abstraction d’un pneu</a:t>
            </a:r>
          </a:p>
        </p:txBody>
      </p:sp>
      <p:sp>
        <p:nvSpPr>
          <p:cNvPr id="18" name="ZoneTexte 17">
            <a:extLst>
              <a:ext uri="{FF2B5EF4-FFF2-40B4-BE49-F238E27FC236}">
                <a16:creationId xmlns:a16="http://schemas.microsoft.com/office/drawing/2014/main" id="{653E6841-1468-D4C7-3D9C-B0A757EEBEAC}"/>
              </a:ext>
            </a:extLst>
          </p:cNvPr>
          <p:cNvSpPr txBox="1"/>
          <p:nvPr/>
        </p:nvSpPr>
        <p:spPr>
          <a:xfrm>
            <a:off x="1465280" y="2336800"/>
            <a:ext cx="2387644" cy="369332"/>
          </a:xfrm>
          <a:prstGeom prst="rect">
            <a:avLst/>
          </a:prstGeom>
          <a:noFill/>
        </p:spPr>
        <p:txBody>
          <a:bodyPr wrap="square" rtlCol="0">
            <a:spAutoFit/>
          </a:bodyPr>
          <a:lstStyle/>
          <a:p>
            <a:r>
              <a:rPr lang="fr-FR" dirty="0"/>
              <a:t>Abstraction d’une roue</a:t>
            </a:r>
          </a:p>
        </p:txBody>
      </p:sp>
      <p:sp>
        <p:nvSpPr>
          <p:cNvPr id="19" name="ZoneTexte 18">
            <a:extLst>
              <a:ext uri="{FF2B5EF4-FFF2-40B4-BE49-F238E27FC236}">
                <a16:creationId xmlns:a16="http://schemas.microsoft.com/office/drawing/2014/main" id="{129ABD30-5C73-E7F1-0B01-5A3071CFA195}"/>
              </a:ext>
            </a:extLst>
          </p:cNvPr>
          <p:cNvSpPr txBox="1"/>
          <p:nvPr/>
        </p:nvSpPr>
        <p:spPr>
          <a:xfrm>
            <a:off x="1420682" y="3257109"/>
            <a:ext cx="2778355" cy="369332"/>
          </a:xfrm>
          <a:prstGeom prst="rect">
            <a:avLst/>
          </a:prstGeom>
          <a:noFill/>
        </p:spPr>
        <p:txBody>
          <a:bodyPr wrap="square" rtlCol="0">
            <a:spAutoFit/>
          </a:bodyPr>
          <a:lstStyle/>
          <a:p>
            <a:r>
              <a:rPr lang="fr-FR" dirty="0"/>
              <a:t>Abstraction d’un moteur</a:t>
            </a:r>
          </a:p>
        </p:txBody>
      </p:sp>
      <p:sp>
        <p:nvSpPr>
          <p:cNvPr id="20" name="ZoneTexte 19">
            <a:extLst>
              <a:ext uri="{FF2B5EF4-FFF2-40B4-BE49-F238E27FC236}">
                <a16:creationId xmlns:a16="http://schemas.microsoft.com/office/drawing/2014/main" id="{61869552-8D77-9BD6-8625-D5F7BF3F2F90}"/>
              </a:ext>
            </a:extLst>
          </p:cNvPr>
          <p:cNvSpPr txBox="1"/>
          <p:nvPr/>
        </p:nvSpPr>
        <p:spPr>
          <a:xfrm>
            <a:off x="1437010" y="4190494"/>
            <a:ext cx="2778355" cy="369332"/>
          </a:xfrm>
          <a:prstGeom prst="rect">
            <a:avLst/>
          </a:prstGeom>
          <a:noFill/>
        </p:spPr>
        <p:txBody>
          <a:bodyPr wrap="square" rtlCol="0">
            <a:spAutoFit/>
          </a:bodyPr>
          <a:lstStyle/>
          <a:p>
            <a:r>
              <a:rPr lang="fr-FR" dirty="0"/>
              <a:t>Abstraction d’un véhicule</a:t>
            </a:r>
          </a:p>
        </p:txBody>
      </p:sp>
      <p:sp>
        <p:nvSpPr>
          <p:cNvPr id="21" name="ZoneTexte 20">
            <a:extLst>
              <a:ext uri="{FF2B5EF4-FFF2-40B4-BE49-F238E27FC236}">
                <a16:creationId xmlns:a16="http://schemas.microsoft.com/office/drawing/2014/main" id="{216698DD-1BEE-489D-8EEF-2B621C3DD516}"/>
              </a:ext>
            </a:extLst>
          </p:cNvPr>
          <p:cNvSpPr txBox="1"/>
          <p:nvPr/>
        </p:nvSpPr>
        <p:spPr>
          <a:xfrm>
            <a:off x="1420683" y="5171707"/>
            <a:ext cx="2778355" cy="369332"/>
          </a:xfrm>
          <a:prstGeom prst="rect">
            <a:avLst/>
          </a:prstGeom>
          <a:noFill/>
        </p:spPr>
        <p:txBody>
          <a:bodyPr wrap="square" rtlCol="0">
            <a:spAutoFit/>
          </a:bodyPr>
          <a:lstStyle/>
          <a:p>
            <a:r>
              <a:rPr lang="fr-FR" dirty="0"/>
              <a:t>Abstraction d’une voiture</a:t>
            </a:r>
          </a:p>
        </p:txBody>
      </p:sp>
      <p:sp>
        <p:nvSpPr>
          <p:cNvPr id="22" name="ZoneTexte 21">
            <a:extLst>
              <a:ext uri="{FF2B5EF4-FFF2-40B4-BE49-F238E27FC236}">
                <a16:creationId xmlns:a16="http://schemas.microsoft.com/office/drawing/2014/main" id="{38F3B8E7-6AD9-494E-466B-E494E6D63CF4}"/>
              </a:ext>
            </a:extLst>
          </p:cNvPr>
          <p:cNvSpPr txBox="1"/>
          <p:nvPr/>
        </p:nvSpPr>
        <p:spPr>
          <a:xfrm>
            <a:off x="7349383" y="4782154"/>
            <a:ext cx="2778355" cy="1200329"/>
          </a:xfrm>
          <a:prstGeom prst="rect">
            <a:avLst/>
          </a:prstGeom>
          <a:noFill/>
        </p:spPr>
        <p:txBody>
          <a:bodyPr wrap="square" rtlCol="0">
            <a:spAutoFit/>
          </a:bodyPr>
          <a:lstStyle/>
          <a:p>
            <a:r>
              <a:rPr lang="fr-FR" dirty="0"/>
              <a:t>Encapsulation des éléments de la voiture à partir d’autres classes (ou plutôt objet)</a:t>
            </a:r>
          </a:p>
        </p:txBody>
      </p:sp>
      <p:sp>
        <p:nvSpPr>
          <p:cNvPr id="23" name="ZoneTexte 22">
            <a:extLst>
              <a:ext uri="{FF2B5EF4-FFF2-40B4-BE49-F238E27FC236}">
                <a16:creationId xmlns:a16="http://schemas.microsoft.com/office/drawing/2014/main" id="{BB4C99A9-BD0B-A049-137D-1E8FF3E26686}"/>
              </a:ext>
            </a:extLst>
          </p:cNvPr>
          <p:cNvSpPr txBox="1"/>
          <p:nvPr/>
        </p:nvSpPr>
        <p:spPr>
          <a:xfrm>
            <a:off x="7480956" y="3575484"/>
            <a:ext cx="2778355" cy="646331"/>
          </a:xfrm>
          <a:prstGeom prst="rect">
            <a:avLst/>
          </a:prstGeom>
          <a:noFill/>
        </p:spPr>
        <p:txBody>
          <a:bodyPr wrap="square" rtlCol="0">
            <a:spAutoFit/>
          </a:bodyPr>
          <a:lstStyle/>
          <a:p>
            <a:r>
              <a:rPr lang="fr-FR" dirty="0"/>
              <a:t>Héritage de la Voiture à partir d’un Véhicule</a:t>
            </a:r>
          </a:p>
        </p:txBody>
      </p:sp>
    </p:spTree>
    <p:extLst>
      <p:ext uri="{BB962C8B-B14F-4D97-AF65-F5344CB8AC3E}">
        <p14:creationId xmlns:p14="http://schemas.microsoft.com/office/powerpoint/2010/main" val="18500510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Tree>
    <p:extLst>
      <p:ext uri="{BB962C8B-B14F-4D97-AF65-F5344CB8AC3E}">
        <p14:creationId xmlns:p14="http://schemas.microsoft.com/office/powerpoint/2010/main" val="3459691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Tree>
    <p:extLst>
      <p:ext uri="{BB962C8B-B14F-4D97-AF65-F5344CB8AC3E}">
        <p14:creationId xmlns:p14="http://schemas.microsoft.com/office/powerpoint/2010/main" val="20949622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2078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Tree>
    <p:extLst>
      <p:ext uri="{BB962C8B-B14F-4D97-AF65-F5344CB8AC3E}">
        <p14:creationId xmlns:p14="http://schemas.microsoft.com/office/powerpoint/2010/main" val="12482402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Tree>
    <p:extLst>
      <p:ext uri="{BB962C8B-B14F-4D97-AF65-F5344CB8AC3E}">
        <p14:creationId xmlns:p14="http://schemas.microsoft.com/office/powerpoint/2010/main" val="2749082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Tree>
    <p:extLst>
      <p:ext uri="{BB962C8B-B14F-4D97-AF65-F5344CB8AC3E}">
        <p14:creationId xmlns:p14="http://schemas.microsoft.com/office/powerpoint/2010/main" val="3643239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Tree>
    <p:extLst>
      <p:ext uri="{BB962C8B-B14F-4D97-AF65-F5344CB8AC3E}">
        <p14:creationId xmlns:p14="http://schemas.microsoft.com/office/powerpoint/2010/main" val="338032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Tree>
    <p:extLst>
      <p:ext uri="{BB962C8B-B14F-4D97-AF65-F5344CB8AC3E}">
        <p14:creationId xmlns:p14="http://schemas.microsoft.com/office/powerpoint/2010/main" val="3072470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Tree>
    <p:extLst>
      <p:ext uri="{BB962C8B-B14F-4D97-AF65-F5344CB8AC3E}">
        <p14:creationId xmlns:p14="http://schemas.microsoft.com/office/powerpoint/2010/main" val="36376769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polymorphisme est alors défini comme le fait que dans une hiérarchie de classe, en appelant une méthode sur un objet, ce sera la bonne méthode qui sera appelée en se basant sur le type de l’objet.</a:t>
            </a:r>
          </a:p>
          <a:p>
            <a:pPr marL="0" indent="0">
              <a:buNone/>
            </a:pPr>
            <a:endParaRPr lang="fr-FR" dirty="0"/>
          </a:p>
          <a:p>
            <a:pPr marL="0" indent="0">
              <a:buNone/>
            </a:pPr>
            <a:r>
              <a:rPr lang="fr-FR" dirty="0"/>
              <a:t>En Python, toutes les méthodes sont </a:t>
            </a:r>
            <a:r>
              <a:rPr lang="fr-FR" b="1" dirty="0"/>
              <a:t>virtuelles</a:t>
            </a:r>
            <a:r>
              <a:rPr lang="fr-FR" dirty="0"/>
              <a:t>: dans une hiérarchie da classe, c’est toujours la méthode de la classe de l’objet qui sera appelée. Mais on peut toujours appeler celle de la classe mère.</a:t>
            </a:r>
          </a:p>
          <a:p>
            <a:pPr marL="0" indent="0">
              <a:buNone/>
            </a:pPr>
            <a:endParaRPr lang="fr-FR" dirty="0"/>
          </a:p>
          <a:p>
            <a:pPr marL="0" indent="0">
              <a:buNone/>
            </a:pPr>
            <a:r>
              <a:rPr lang="fr-FR" dirty="0"/>
              <a:t>Mais pourquoi une mauvaise méthode pourrait être appelée?</a:t>
            </a:r>
          </a:p>
        </p:txBody>
      </p:sp>
    </p:spTree>
    <p:extLst>
      <p:ext uri="{BB962C8B-B14F-4D97-AF65-F5344CB8AC3E}">
        <p14:creationId xmlns:p14="http://schemas.microsoft.com/office/powerpoint/2010/main" val="1639264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8431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La méthode </a:t>
            </a:r>
            <a:r>
              <a:rPr lang="fr-FR" b="1" dirty="0"/>
              <a:t>super() </a:t>
            </a:r>
            <a:r>
              <a:rPr lang="fr-FR" dirty="0"/>
              <a:t>permet d’appeler la méthode de la classe mère.</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Tree>
    <p:extLst>
      <p:ext uri="{BB962C8B-B14F-4D97-AF65-F5344CB8AC3E}">
        <p14:creationId xmlns:p14="http://schemas.microsoft.com/office/powerpoint/2010/main" val="4368943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Tree>
    <p:extLst>
      <p:ext uri="{BB962C8B-B14F-4D97-AF65-F5344CB8AC3E}">
        <p14:creationId xmlns:p14="http://schemas.microsoft.com/office/powerpoint/2010/main" val="4407370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Etapes:</a:t>
            </a:r>
          </a:p>
          <a:p>
            <a:pPr lvl="1"/>
            <a:r>
              <a:rPr lang="fr-FR" dirty="0"/>
              <a:t>D’abord un programme simple pour deviner un nombre en N coups max:</a:t>
            </a:r>
          </a:p>
          <a:p>
            <a:pPr lvl="2"/>
            <a:r>
              <a:rPr lang="fr-FR" dirty="0"/>
              <a:t>Stocker un nombre aléatoire entre 1 et 100</a:t>
            </a:r>
          </a:p>
          <a:p>
            <a:pPr lvl="2"/>
            <a:r>
              <a:rPr lang="fr-FR" dirty="0"/>
              <a:t>Faire 10 tentatives pour que le joueur humain devine le nombre</a:t>
            </a:r>
          </a:p>
          <a:p>
            <a:pPr lvl="2"/>
            <a:r>
              <a:rPr lang="fr-FR" dirty="0"/>
              <a:t>Si le joueur trouve, afficher un message de victoire,</a:t>
            </a:r>
          </a:p>
          <a:p>
            <a:pPr lvl="2"/>
            <a:r>
              <a:rPr lang="fr-FR" dirty="0"/>
              <a:t>Sinon afficher un message de défaite</a:t>
            </a:r>
          </a:p>
          <a:p>
            <a:pPr lvl="1"/>
            <a:r>
              <a:rPr lang="fr-FR" dirty="0"/>
              <a:t>Ensuite un programme où deux joueurs (dont un humain) s’affrontent,</a:t>
            </a:r>
          </a:p>
          <a:p>
            <a:pPr lvl="2"/>
            <a:r>
              <a:rPr lang="fr-FR" dirty="0"/>
              <a:t>Sur la base du programme précédent, créer deux fonctions:</a:t>
            </a:r>
          </a:p>
          <a:p>
            <a:pPr lvl="3"/>
            <a:r>
              <a:rPr lang="fr-FR" dirty="0"/>
              <a:t>Une qui demande au joueur humain son choix,</a:t>
            </a:r>
          </a:p>
          <a:p>
            <a:pPr lvl="3"/>
            <a:r>
              <a:rPr lang="fr-FR" dirty="0"/>
              <a:t>Une pour choisir aléatoirement un chiffre entre 1 et 100 pour l’ordinateur</a:t>
            </a:r>
          </a:p>
          <a:p>
            <a:pPr lvl="3"/>
            <a:r>
              <a:rPr lang="fr-FR" dirty="0"/>
              <a:t>Faire jouer l’un puis l’autre sur 10 répétitions</a:t>
            </a:r>
          </a:p>
          <a:p>
            <a:pPr lvl="3"/>
            <a:r>
              <a:rPr lang="fr-FR" dirty="0"/>
              <a:t>Gérer le vainqueur s’il y a lieu</a:t>
            </a:r>
          </a:p>
          <a:p>
            <a:pPr marL="457200" lvl="1" indent="0">
              <a:buNone/>
            </a:pPr>
            <a:endParaRPr lang="fr-FR" dirty="0"/>
          </a:p>
        </p:txBody>
      </p:sp>
    </p:spTree>
    <p:extLst>
      <p:ext uri="{BB962C8B-B14F-4D97-AF65-F5344CB8AC3E}">
        <p14:creationId xmlns:p14="http://schemas.microsoft.com/office/powerpoint/2010/main" val="3115673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lvl="1"/>
            <a:r>
              <a:rPr lang="fr-FR" dirty="0"/>
              <a:t>Puis un programme où le joueur ordinateur joue plus intelligemment</a:t>
            </a:r>
          </a:p>
          <a:p>
            <a:pPr lvl="2"/>
            <a:r>
              <a:rPr lang="fr-FR" dirty="0"/>
              <a:t>Changer la stratégie de chaque joueur en intégrant une information supplémentaire qui est si son choix est trop haut ou trop bas</a:t>
            </a:r>
          </a:p>
          <a:p>
            <a:pPr lvl="3"/>
            <a:r>
              <a:rPr lang="fr-FR" dirty="0"/>
              <a:t>Indiquer d’abord si le choix est trop haut / bas,</a:t>
            </a:r>
          </a:p>
          <a:p>
            <a:pPr lvl="3"/>
            <a:r>
              <a:rPr lang="fr-FR" dirty="0"/>
              <a:t>Adapter la stratégie ensuite</a:t>
            </a:r>
          </a:p>
          <a:p>
            <a:pPr lvl="1"/>
            <a:r>
              <a:rPr lang="fr-FR" dirty="0"/>
              <a:t>Ensuite une transformation du programme en version objet</a:t>
            </a:r>
          </a:p>
          <a:p>
            <a:pPr lvl="2"/>
            <a:r>
              <a:rPr lang="fr-FR" dirty="0"/>
              <a:t>Si pas le temps, démonstration du formateur</a:t>
            </a:r>
          </a:p>
          <a:p>
            <a:pPr marL="457200" lvl="1" indent="0">
              <a:buNone/>
            </a:pPr>
            <a:endParaRPr lang="fr-FR" dirty="0"/>
          </a:p>
        </p:txBody>
      </p:sp>
    </p:spTree>
    <p:extLst>
      <p:ext uri="{BB962C8B-B14F-4D97-AF65-F5344CB8AC3E}">
        <p14:creationId xmlns:p14="http://schemas.microsoft.com/office/powerpoint/2010/main" val="3871226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highlight>
                  <a:srgbClr val="FFFF00"/>
                </a:highlight>
                <a:latin typeface="Graphik"/>
              </a:rPr>
              <a:t>1 - Qu'est Python? (20 minutes)</a:t>
            </a:r>
          </a:p>
          <a:p>
            <a:pPr algn="l">
              <a:buFont typeface="Arial" panose="020B0604020202020204" pitchFamily="34" charset="0"/>
              <a:buChar char="•"/>
            </a:pPr>
            <a:r>
              <a:rPr lang="fr-FR" sz="1400" b="0" i="0" dirty="0">
                <a:solidFill>
                  <a:srgbClr val="1D0000"/>
                </a:solidFill>
                <a:effectLst/>
                <a:highlight>
                  <a:srgbClr val="FFFF00"/>
                </a:highlight>
                <a:latin typeface="Graphik"/>
              </a:rPr>
              <a:t> L'histoire du Python</a:t>
            </a:r>
          </a:p>
          <a:p>
            <a:pPr algn="l">
              <a:buFont typeface="Arial" panose="020B0604020202020204" pitchFamily="34" charset="0"/>
              <a:buChar char="•"/>
            </a:pPr>
            <a:r>
              <a:rPr lang="fr-FR" sz="1400" b="0" i="0" dirty="0">
                <a:solidFill>
                  <a:srgbClr val="1D0000"/>
                </a:solidFill>
                <a:effectLst/>
                <a:highlight>
                  <a:srgbClr val="FFFF00"/>
                </a:highligh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highlight>
                  <a:srgbClr val="FFFF00"/>
                </a:highligh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Interprétation directe et en script</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 variables, les opérateurs, les expressions</a:t>
            </a:r>
          </a:p>
          <a:p>
            <a:pPr algn="l">
              <a:buFont typeface="Arial" panose="020B0604020202020204" pitchFamily="34" charset="0"/>
              <a:buChar char="•"/>
            </a:pPr>
            <a:r>
              <a:rPr lang="fr-FR" sz="1400" b="0" i="0" dirty="0">
                <a:solidFill>
                  <a:srgbClr val="1D0000"/>
                </a:solidFill>
                <a:effectLst/>
                <a:highlight>
                  <a:srgbClr val="FFFF00"/>
                </a:highlight>
                <a:latin typeface="Graphik"/>
              </a:rPr>
              <a:t> Les tests et les boucles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opérations avancées</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highlight>
                  <a:srgbClr val="FFFF00"/>
                </a:highligh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highlight>
                  <a:srgbClr val="FFFF00"/>
                </a:highlight>
                <a:latin typeface="Graphik"/>
              </a:rPr>
              <a:t> Les fonctions dans un algorithme complexe</a:t>
            </a:r>
          </a:p>
          <a:p>
            <a:pPr algn="l">
              <a:buFont typeface="Arial" panose="020B0604020202020204" pitchFamily="34" charset="0"/>
              <a:buChar char="•"/>
            </a:pPr>
            <a:r>
              <a:rPr lang="fr-FR" sz="1400" b="0" i="0" dirty="0">
                <a:solidFill>
                  <a:srgbClr val="1D0000"/>
                </a:solidFill>
                <a:effectLst/>
                <a:highlight>
                  <a:srgbClr val="FFFF00"/>
                </a:highlight>
                <a:latin typeface="Graphik"/>
              </a:rPr>
              <a:t> Les fonctions spécifiques</a:t>
            </a:r>
          </a:p>
          <a:p>
            <a:pPr algn="l"/>
            <a:r>
              <a:rPr lang="fr-FR" sz="1400" b="0" i="0" dirty="0">
                <a:solidFill>
                  <a:srgbClr val="1D0000"/>
                </a:solidFill>
                <a:effectLst/>
                <a:highlight>
                  <a:srgbClr val="FFFF00"/>
                </a:highlight>
                <a:latin typeface="Graphik"/>
              </a:rPr>
              <a:t>Atelier : Opérations sur les chaînes de caractères par des fonctions</a:t>
            </a:r>
            <a:endParaRPr lang="fr-FR" sz="1400" b="0" i="0" dirty="0">
              <a:solidFill>
                <a:srgbClr val="222222"/>
              </a:solidFill>
              <a:effectLst/>
              <a:highlight>
                <a:srgbClr val="FFFF00"/>
              </a:highligh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highlight>
                  <a:srgbClr val="FFFF00"/>
                </a:highlight>
                <a:latin typeface="Graphik"/>
              </a:rPr>
              <a:t>4 - Les algorithmes de bases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représentations graphiques</a:t>
            </a:r>
          </a:p>
          <a:p>
            <a:pPr algn="l">
              <a:buFont typeface="Arial" panose="020B0604020202020204" pitchFamily="34" charset="0"/>
              <a:buChar char="•"/>
            </a:pPr>
            <a:r>
              <a:rPr lang="fr-FR" sz="1400" b="0" i="0" dirty="0">
                <a:solidFill>
                  <a:srgbClr val="1D0000"/>
                </a:solidFill>
                <a:effectLst/>
                <a:highlight>
                  <a:srgbClr val="FFFF00"/>
                </a:highlight>
                <a:latin typeface="Graphik"/>
              </a:rPr>
              <a:t> Les boucles prévisibles et imprévisibles</a:t>
            </a:r>
          </a:p>
          <a:p>
            <a:pPr algn="l">
              <a:buFont typeface="Arial" panose="020B0604020202020204" pitchFamily="34" charset="0"/>
              <a:buChar char="•"/>
            </a:pPr>
            <a:r>
              <a:rPr lang="fr-FR" sz="1400" b="0" i="0" dirty="0">
                <a:solidFill>
                  <a:srgbClr val="1D0000"/>
                </a:solidFill>
                <a:effectLst/>
                <a:highlight>
                  <a:srgbClr val="FFFF00"/>
                </a:highlight>
                <a:latin typeface="Graphik"/>
              </a:rPr>
              <a:t> La récursivité</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highlight>
                  <a:srgbClr val="FFFF00"/>
                </a:highlight>
                <a:latin typeface="Graphik"/>
              </a:rPr>
              <a:t> </a:t>
            </a:r>
            <a:r>
              <a:rPr lang="fr-FR" sz="1400" b="0" i="0" dirty="0">
                <a:solidFill>
                  <a:srgbClr val="1D0000"/>
                </a:solidFill>
                <a:effectLst/>
                <a:latin typeface="Graphik"/>
              </a:rPr>
              <a:t>Comment choisir sa structure</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25060005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 calculs scientifiques</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highlight>
                  <a:srgbClr val="FFFF00"/>
                </a:highligh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Les apports de l'objet</a:t>
            </a:r>
          </a:p>
          <a:p>
            <a:pPr algn="l">
              <a:buFont typeface="Arial" panose="020B0604020202020204" pitchFamily="34" charset="0"/>
              <a:buChar char="•"/>
            </a:pPr>
            <a:r>
              <a:rPr lang="fr-FR" sz="1400" b="0" i="0" dirty="0">
                <a:solidFill>
                  <a:srgbClr val="1D0000"/>
                </a:solidFill>
                <a:effectLst/>
                <a:latin typeface="Graphik"/>
              </a:rPr>
              <a:t> </a:t>
            </a:r>
            <a:r>
              <a:rPr lang="fr-FR" sz="1400" b="0" i="0" dirty="0">
                <a:solidFill>
                  <a:srgbClr val="1D0000"/>
                </a:solidFill>
                <a:effectLst/>
                <a:highlight>
                  <a:srgbClr val="FFFF00"/>
                </a:highlight>
                <a:latin typeface="Graphik"/>
              </a:rPr>
              <a:t>Objets et classes</a:t>
            </a:r>
          </a:p>
          <a:p>
            <a:pPr algn="l">
              <a:buFont typeface="Arial" panose="020B0604020202020204" pitchFamily="34" charset="0"/>
              <a:buChar char="•"/>
            </a:pPr>
            <a:r>
              <a:rPr lang="fr-FR" sz="1400" b="0" i="0" dirty="0">
                <a:solidFill>
                  <a:srgbClr val="1D0000"/>
                </a:solidFill>
                <a:effectLst/>
                <a:highlight>
                  <a:srgbClr val="FFFF00"/>
                </a:highligh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highlight>
                  <a:srgbClr val="FFFF00"/>
                </a:highlight>
                <a:latin typeface="Graphik"/>
              </a:rPr>
              <a:t> Polymorphisme et introspection</a:t>
            </a:r>
          </a:p>
          <a:p>
            <a:pPr algn="l">
              <a:buFont typeface="Arial" panose="020B0604020202020204" pitchFamily="34" charset="0"/>
              <a:buChar char="•"/>
            </a:pPr>
            <a:r>
              <a:rPr lang="fr-FR" sz="1400" b="0" i="0" dirty="0">
                <a:solidFill>
                  <a:srgbClr val="1D0000"/>
                </a:solidFill>
                <a:effectLst/>
                <a:highlight>
                  <a:srgbClr val="FFFF00"/>
                </a:highlight>
                <a:latin typeface="Graphik"/>
              </a:rPr>
              <a:t> Atelier : Conception d'une application et implémentation Objet</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416048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Tree>
    <p:extLst>
      <p:ext uri="{BB962C8B-B14F-4D97-AF65-F5344CB8AC3E}">
        <p14:creationId xmlns:p14="http://schemas.microsoft.com/office/powerpoint/2010/main" val="335466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 par </a:t>
            </a:r>
            <a:r>
              <a:rPr lang="fr-FR" dirty="0">
                <a:highlight>
                  <a:srgbClr val="FFFF00"/>
                </a:highlight>
              </a:rPr>
              <a:t>l’interpréteur Python</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451825"/>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22391" y="4792255"/>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22391" y="3451822"/>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3042486"/>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01839" y="3042483"/>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un_troupeau_de_bufles</a:t>
            </a: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unTroupeauDeBufles</a:t>
            </a: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‘toto’</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True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list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entiers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True si c'est le cas, False sinon.</a:t>
            </a:r>
          </a:p>
          <a:p>
            <a:pPr marL="742950" lvl="1" indent="-285750" algn="l">
              <a:buFont typeface="+mj-lt"/>
              <a:buAutoNum type="arabicPeriod"/>
            </a:pPr>
            <a:r>
              <a:rPr lang="fr-FR" b="0" i="0" dirty="0">
                <a:effectLst/>
                <a:latin typeface="Söhne"/>
              </a:rPr>
              <a:t>Différence (!=) : Vérifie si deux entiers sont différents. Renvoie True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True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True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True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True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61E60-DCB8-2ACE-C181-D22B54B77C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10000"/>
          </a:bodyPr>
          <a:lstStyle/>
          <a:p>
            <a:pPr marL="0" indent="0" algn="just">
              <a:buNone/>
            </a:pPr>
            <a:r>
              <a:rPr lang="fr-FR" b="0" i="0" u="none" strike="noStrike" baseline="0" dirty="0">
                <a:latin typeface="ArialNarrow"/>
              </a:rPr>
              <a:t>Pour le type chaine de caractères, les opérateurs sont les suivants:</a:t>
            </a:r>
          </a:p>
          <a:p>
            <a:pPr marL="514350" indent="-514350" algn="just">
              <a:buFont typeface="+mj-lt"/>
              <a:buAutoNum type="arabicPeriod"/>
            </a:pPr>
            <a:r>
              <a:rPr lang="fr-FR" b="1" i="0" dirty="0">
                <a:effectLst/>
                <a:latin typeface="Söhne"/>
              </a:rPr>
              <a:t>Concaténation</a:t>
            </a:r>
            <a:r>
              <a:rPr lang="fr-FR" b="0" i="0" dirty="0">
                <a:effectLst/>
                <a:latin typeface="Söhne"/>
              </a:rPr>
              <a:t> (+) : cet opérateur permet de fusionner deux chaînes de caractères en une seule chaîne. </a:t>
            </a:r>
          </a:p>
          <a:p>
            <a:pPr marL="514350" indent="-514350" algn="just">
              <a:buFont typeface="+mj-lt"/>
              <a:buAutoNum type="arabicPeriod"/>
            </a:pPr>
            <a:r>
              <a:rPr lang="fr-FR" b="1" i="0" dirty="0">
                <a:effectLst/>
                <a:latin typeface="Söhne"/>
              </a:rPr>
              <a:t>Répétition</a:t>
            </a:r>
            <a:r>
              <a:rPr lang="fr-FR" b="0" i="0" dirty="0">
                <a:effectLst/>
                <a:latin typeface="Söhne"/>
              </a:rPr>
              <a:t> (*) : cet opérateur permet de répéter une chaîne de caractères plusieurs fois. </a:t>
            </a:r>
          </a:p>
          <a:p>
            <a:pPr marL="514350" indent="-514350" algn="just">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a:t>
            </a:r>
            <a:r>
              <a:rPr lang="fr-FR" b="1" i="0" dirty="0">
                <a:effectLst/>
                <a:latin typeface="Söhne"/>
              </a:rPr>
              <a:t>L'indexation commence à zéro pour le premier caractère</a:t>
            </a:r>
            <a:r>
              <a:rPr lang="fr-FR" b="0" i="0" dirty="0">
                <a:effectLst/>
                <a:latin typeface="Söhne"/>
              </a:rPr>
              <a:t> et peut être utilisée avec des nombres négatifs pour compter à partir de la fin de la chaîne. </a:t>
            </a:r>
          </a:p>
          <a:p>
            <a:pPr marL="514350" indent="-514350" algn="just">
              <a:buFont typeface="+mj-lt"/>
              <a:buAutoNum type="arabicPeriod"/>
            </a:pPr>
            <a:r>
              <a:rPr lang="fr-FR" b="1" i="0" dirty="0">
                <a:effectLst/>
                <a:latin typeface="Söhne"/>
              </a:rPr>
              <a:t>Slicing</a:t>
            </a:r>
            <a:r>
              <a:rPr lang="fr-FR" b="0" i="0" dirty="0">
                <a:effectLst/>
                <a:latin typeface="Söhne"/>
              </a:rPr>
              <a:t> : L'opérateur permet d'extraire une partie d'une chaîne. </a:t>
            </a:r>
          </a:p>
          <a:p>
            <a:pPr marL="514350" indent="-514350" algn="just">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détermine la longueur d'une chaîne de caractères, càd le nombre de caractères qu'elle contient. </a:t>
            </a:r>
          </a:p>
          <a:p>
            <a:pPr marL="0" indent="0" algn="just">
              <a:buNone/>
            </a:pPr>
            <a:endParaRPr lang="fr-FR" b="0" i="0" dirty="0">
              <a:effectLst/>
              <a:latin typeface="Söhne"/>
            </a:endParaRPr>
          </a:p>
          <a:p>
            <a:pPr marL="0" indent="0" algn="just">
              <a:buNone/>
            </a:pPr>
            <a:endParaRPr lang="fr-FR" b="0" i="0" u="none" strike="noStrike" baseline="0" dirty="0">
              <a:latin typeface="ArialNarrow"/>
            </a:endParaRP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B6FDB28C-9DD7-BF0D-13DC-DF4C56C371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8570E77D-12ED-7F52-B5AA-B9E634C2CDE8}"/>
              </a:ext>
            </a:extLst>
          </p:cNvPr>
          <p:cNvPicPr>
            <a:picLocks noChangeAspect="1"/>
          </p:cNvPicPr>
          <p:nvPr/>
        </p:nvPicPr>
        <p:blipFill>
          <a:blip r:embed="rId3"/>
          <a:stretch>
            <a:fillRect/>
          </a:stretch>
        </p:blipFill>
        <p:spPr>
          <a:xfrm>
            <a:off x="5850443" y="3714284"/>
            <a:ext cx="4439270" cy="1409897"/>
          </a:xfrm>
          <a:prstGeom prst="rect">
            <a:avLst/>
          </a:prstGeom>
        </p:spPr>
      </p:pic>
      <p:sp>
        <p:nvSpPr>
          <p:cNvPr id="7" name="ZoneTexte 6">
            <a:extLst>
              <a:ext uri="{FF2B5EF4-FFF2-40B4-BE49-F238E27FC236}">
                <a16:creationId xmlns:a16="http://schemas.microsoft.com/office/drawing/2014/main" id="{6C8640CF-9ECD-4EE2-68C2-CEAA37550897}"/>
              </a:ext>
            </a:extLst>
          </p:cNvPr>
          <p:cNvSpPr txBox="1"/>
          <p:nvPr/>
        </p:nvSpPr>
        <p:spPr>
          <a:xfrm>
            <a:off x="5850443" y="3210015"/>
            <a:ext cx="2350093" cy="369332"/>
          </a:xfrm>
          <a:prstGeom prst="rect">
            <a:avLst/>
          </a:prstGeom>
          <a:noFill/>
        </p:spPr>
        <p:txBody>
          <a:bodyPr wrap="square" rtlCol="0">
            <a:spAutoFit/>
          </a:bodyPr>
          <a:lstStyle/>
          <a:p>
            <a:r>
              <a:rPr lang="fr-FR" b="1" u="sng" dirty="0">
                <a:highlight>
                  <a:srgbClr val="FFFF00"/>
                </a:highlight>
              </a:rPr>
              <a:t>Que se passe-t-il ici?</a:t>
            </a: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(True)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True.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True,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True.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True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a:t>while</a:t>
            </a:r>
            <a:r>
              <a:rPr lang="fr-FR" dirty="0"/>
              <a:t>" :</a:t>
            </a:r>
          </a:p>
          <a:p>
            <a:pPr marL="0" indent="0">
              <a:buNone/>
            </a:pPr>
            <a:r>
              <a:rPr lang="fr-FR" dirty="0"/>
              <a:t>	La boucle "</a:t>
            </a:r>
            <a:r>
              <a:rPr lang="fr-FR" b="1" dirty="0"/>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list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just">
              <a:buNone/>
            </a:pPr>
            <a:r>
              <a:rPr lang="fr-FR" b="0" i="0" dirty="0">
                <a:effectLst/>
                <a:latin typeface="Söhne"/>
              </a:rPr>
              <a:t>Le code procédural est un style de programmation qui se concentre sur la séquence d'instructions et les procédures qui manipulent les données. </a:t>
            </a:r>
          </a:p>
          <a:p>
            <a:pPr marL="0" indent="0" algn="just">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just"/>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just">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just">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just">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just">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"while"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just">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 (un bug ne sera corrigé qu’une fois et non dans de multiples parties copiés-collées du code)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pic>
        <p:nvPicPr>
          <p:cNvPr id="1026" name="Picture 2">
            <a:extLst>
              <a:ext uri="{FF2B5EF4-FFF2-40B4-BE49-F238E27FC236}">
                <a16:creationId xmlns:a16="http://schemas.microsoft.com/office/drawing/2014/main" id="{F00B2E2A-B23C-3EB4-8C7A-97BD6872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52" y="2492190"/>
            <a:ext cx="5341121" cy="40006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FB6F8F1-D114-FA86-064E-E1809FBAC0AC}"/>
              </a:ext>
            </a:extLst>
          </p:cNvPr>
          <p:cNvSpPr txBox="1"/>
          <p:nvPr/>
        </p:nvSpPr>
        <p:spPr>
          <a:xfrm>
            <a:off x="4016523" y="5700044"/>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A</a:t>
            </a:r>
          </a:p>
        </p:txBody>
      </p:sp>
      <p:sp>
        <p:nvSpPr>
          <p:cNvPr id="7" name="ZoneTexte 6">
            <a:extLst>
              <a:ext uri="{FF2B5EF4-FFF2-40B4-BE49-F238E27FC236}">
                <a16:creationId xmlns:a16="http://schemas.microsoft.com/office/drawing/2014/main" id="{486AE064-383D-8155-D943-940B52D419CA}"/>
              </a:ext>
            </a:extLst>
          </p:cNvPr>
          <p:cNvSpPr txBox="1"/>
          <p:nvPr/>
        </p:nvSpPr>
        <p:spPr>
          <a:xfrm>
            <a:off x="6940609" y="2492190"/>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B</a:t>
            </a:r>
          </a:p>
        </p:txBody>
      </p:sp>
      <p:sp>
        <p:nvSpPr>
          <p:cNvPr id="8" name="ZoneTexte 7">
            <a:extLst>
              <a:ext uri="{FF2B5EF4-FFF2-40B4-BE49-F238E27FC236}">
                <a16:creationId xmlns:a16="http://schemas.microsoft.com/office/drawing/2014/main" id="{172F0D16-E983-6A16-D74A-0A549B0E739C}"/>
              </a:ext>
            </a:extLst>
          </p:cNvPr>
          <p:cNvSpPr txBox="1"/>
          <p:nvPr/>
        </p:nvSpPr>
        <p:spPr>
          <a:xfrm>
            <a:off x="838200" y="1690688"/>
            <a:ext cx="10809718" cy="923330"/>
          </a:xfrm>
          <a:prstGeom prst="rect">
            <a:avLst/>
          </a:prstGeom>
          <a:noFill/>
        </p:spPr>
        <p:txBody>
          <a:bodyPr wrap="square" rtlCol="0">
            <a:spAutoFit/>
          </a:bodyPr>
          <a:lstStyle/>
          <a:p>
            <a:r>
              <a:rPr lang="fr-FR" dirty="0"/>
              <a:t>Ecrire du code procédural c’est un peu comme aller d’un point A à un point B: le suivre plusieurs fois vous amènera peut-être à suivre plusieurs itinéraires différents suivant les travaux, les déviations, le trafic, le véhicule emprunté (voiture de tourisme ou camion 30t)</a:t>
            </a:r>
          </a:p>
        </p:txBody>
      </p:sp>
    </p:spTree>
    <p:extLst>
      <p:ext uri="{BB962C8B-B14F-4D97-AF65-F5344CB8AC3E}">
        <p14:creationId xmlns:p14="http://schemas.microsoft.com/office/powerpoint/2010/main" val="51049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reproductible: c’est une recette paramétrable ou non.</a:t>
            </a:r>
          </a:p>
        </p:txBody>
      </p:sp>
    </p:spTree>
    <p:extLst>
      <p:ext uri="{BB962C8B-B14F-4D97-AF65-F5344CB8AC3E}">
        <p14:creationId xmlns:p14="http://schemas.microsoft.com/office/powerpoint/2010/main" val="44774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Tree>
    <p:extLst>
      <p:ext uri="{BB962C8B-B14F-4D97-AF65-F5344CB8AC3E}">
        <p14:creationId xmlns:p14="http://schemas.microsoft.com/office/powerpoint/2010/main" val="45498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Tree>
    <p:extLst>
      <p:ext uri="{BB962C8B-B14F-4D97-AF65-F5344CB8AC3E}">
        <p14:creationId xmlns:p14="http://schemas.microsoft.com/office/powerpoint/2010/main" val="170982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Tree>
    <p:extLst>
      <p:ext uri="{BB962C8B-B14F-4D97-AF65-F5344CB8AC3E}">
        <p14:creationId xmlns:p14="http://schemas.microsoft.com/office/powerpoint/2010/main" val="345853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8324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4624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syntaxe permet d’indiquer que sous un nom de paramètre, on passe plusieurs paramètres</a:t>
            </a:r>
          </a:p>
          <a:p>
            <a:pPr algn="just"/>
            <a:r>
              <a:rPr lang="fr-FR" dirty="0"/>
              <a:t>On utilisera l’astérisque * devant ce paramètre</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204837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pic>
        <p:nvPicPr>
          <p:cNvPr id="5" name="Image 4">
            <a:extLst>
              <a:ext uri="{FF2B5EF4-FFF2-40B4-BE49-F238E27FC236}">
                <a16:creationId xmlns:a16="http://schemas.microsoft.com/office/drawing/2014/main" id="{70D9DE12-DA53-E8B7-1DAF-1049ADC9893A}"/>
              </a:ext>
            </a:extLst>
          </p:cNvPr>
          <p:cNvPicPr>
            <a:picLocks noChangeAspect="1"/>
          </p:cNvPicPr>
          <p:nvPr/>
        </p:nvPicPr>
        <p:blipFill>
          <a:blip r:embed="rId3"/>
          <a:stretch>
            <a:fillRect/>
          </a:stretch>
        </p:blipFill>
        <p:spPr>
          <a:xfrm>
            <a:off x="5571318" y="2330595"/>
            <a:ext cx="5782482" cy="3219899"/>
          </a:xfrm>
          <a:prstGeom prst="rect">
            <a:avLst/>
          </a:prstGeom>
        </p:spPr>
      </p:pic>
      <p:cxnSp>
        <p:nvCxnSpPr>
          <p:cNvPr id="9" name="Connecteur droit avec flèche 8">
            <a:extLst>
              <a:ext uri="{FF2B5EF4-FFF2-40B4-BE49-F238E27FC236}">
                <a16:creationId xmlns:a16="http://schemas.microsoft.com/office/drawing/2014/main" id="{55037F22-3561-5E53-852E-6F465FEC6445}"/>
              </a:ext>
            </a:extLst>
          </p:cNvPr>
          <p:cNvCxnSpPr>
            <a:cxnSpLocks/>
          </p:cNvCxnSpPr>
          <p:nvPr/>
        </p:nvCxnSpPr>
        <p:spPr>
          <a:xfrm flipV="1">
            <a:off x="4538313" y="2546647"/>
            <a:ext cx="4168815" cy="43583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E3DA9383-D44C-B162-9EC2-79B5EFDD4B33}"/>
              </a:ext>
            </a:extLst>
          </p:cNvPr>
          <p:cNvCxnSpPr>
            <a:cxnSpLocks/>
          </p:cNvCxnSpPr>
          <p:nvPr/>
        </p:nvCxnSpPr>
        <p:spPr>
          <a:xfrm flipV="1">
            <a:off x="4538313" y="3349952"/>
            <a:ext cx="3837062" cy="11109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8B202B96-220A-DB33-DDD2-DF6BC7AC5215}"/>
              </a:ext>
            </a:extLst>
          </p:cNvPr>
          <p:cNvCxnSpPr>
            <a:cxnSpLocks/>
          </p:cNvCxnSpPr>
          <p:nvPr/>
        </p:nvCxnSpPr>
        <p:spPr>
          <a:xfrm flipV="1">
            <a:off x="4579618" y="3854154"/>
            <a:ext cx="3795757" cy="764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2416EB4C-EE11-875F-9264-22B8B336E517}"/>
              </a:ext>
            </a:extLst>
          </p:cNvPr>
          <p:cNvSpPr txBox="1"/>
          <p:nvPr/>
        </p:nvSpPr>
        <p:spPr>
          <a:xfrm>
            <a:off x="649978" y="2785927"/>
            <a:ext cx="3965249" cy="369332"/>
          </a:xfrm>
          <a:prstGeom prst="rect">
            <a:avLst/>
          </a:prstGeom>
          <a:noFill/>
        </p:spPr>
        <p:txBody>
          <a:bodyPr wrap="square" rtlCol="0">
            <a:spAutoFit/>
          </a:bodyPr>
          <a:lstStyle/>
          <a:p>
            <a:r>
              <a:rPr lang="fr-FR" dirty="0"/>
              <a:t>* Indique un nb de paramètres variables</a:t>
            </a:r>
          </a:p>
        </p:txBody>
      </p:sp>
      <p:sp>
        <p:nvSpPr>
          <p:cNvPr id="18" name="ZoneTexte 17">
            <a:extLst>
              <a:ext uri="{FF2B5EF4-FFF2-40B4-BE49-F238E27FC236}">
                <a16:creationId xmlns:a16="http://schemas.microsoft.com/office/drawing/2014/main" id="{7A585746-97EE-3835-0DB4-C7F544EDDCB0}"/>
              </a:ext>
            </a:extLst>
          </p:cNvPr>
          <p:cNvSpPr txBox="1"/>
          <p:nvPr/>
        </p:nvSpPr>
        <p:spPr>
          <a:xfrm>
            <a:off x="2592893" y="3267258"/>
            <a:ext cx="2022333" cy="369332"/>
          </a:xfrm>
          <a:prstGeom prst="rect">
            <a:avLst/>
          </a:prstGeom>
          <a:noFill/>
        </p:spPr>
        <p:txBody>
          <a:bodyPr wrap="square" rtlCol="0">
            <a:spAutoFit/>
          </a:bodyPr>
          <a:lstStyle/>
          <a:p>
            <a:r>
              <a:rPr lang="fr-FR" dirty="0"/>
              <a:t>On passe 3 valeurs</a:t>
            </a:r>
          </a:p>
        </p:txBody>
      </p:sp>
      <p:sp>
        <p:nvSpPr>
          <p:cNvPr id="19" name="ZoneTexte 18">
            <a:extLst>
              <a:ext uri="{FF2B5EF4-FFF2-40B4-BE49-F238E27FC236}">
                <a16:creationId xmlns:a16="http://schemas.microsoft.com/office/drawing/2014/main" id="{B923B2E9-639A-E7E0-8E84-B2077DD2187D}"/>
              </a:ext>
            </a:extLst>
          </p:cNvPr>
          <p:cNvSpPr txBox="1"/>
          <p:nvPr/>
        </p:nvSpPr>
        <p:spPr>
          <a:xfrm>
            <a:off x="2592892" y="3719284"/>
            <a:ext cx="2022333" cy="369332"/>
          </a:xfrm>
          <a:prstGeom prst="rect">
            <a:avLst/>
          </a:prstGeom>
          <a:noFill/>
        </p:spPr>
        <p:txBody>
          <a:bodyPr wrap="square" rtlCol="0">
            <a:spAutoFit/>
          </a:bodyPr>
          <a:lstStyle/>
          <a:p>
            <a:r>
              <a:rPr lang="fr-FR" dirty="0"/>
              <a:t>On passe 4 valeurs</a:t>
            </a:r>
          </a:p>
        </p:txBody>
      </p:sp>
    </p:spTree>
    <p:extLst>
      <p:ext uri="{BB962C8B-B14F-4D97-AF65-F5344CB8AC3E}">
        <p14:creationId xmlns:p14="http://schemas.microsoft.com/office/powerpoint/2010/main" val="101317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On pourra aussi utiliser les arguments nommés arbitraires avec une double astérisque ** devant le nom du paramètre dans la déclaration de la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91620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pic>
        <p:nvPicPr>
          <p:cNvPr id="7" name="Image 6">
            <a:extLst>
              <a:ext uri="{FF2B5EF4-FFF2-40B4-BE49-F238E27FC236}">
                <a16:creationId xmlns:a16="http://schemas.microsoft.com/office/drawing/2014/main" id="{7F91796F-E72A-EB5D-4CA3-077278F72220}"/>
              </a:ext>
            </a:extLst>
          </p:cNvPr>
          <p:cNvPicPr>
            <a:picLocks noChangeAspect="1"/>
          </p:cNvPicPr>
          <p:nvPr/>
        </p:nvPicPr>
        <p:blipFill>
          <a:blip r:embed="rId3"/>
          <a:stretch>
            <a:fillRect/>
          </a:stretch>
        </p:blipFill>
        <p:spPr>
          <a:xfrm>
            <a:off x="4081181" y="2309656"/>
            <a:ext cx="4029637" cy="2238687"/>
          </a:xfrm>
          <a:prstGeom prst="rect">
            <a:avLst/>
          </a:prstGeom>
        </p:spPr>
      </p:pic>
      <p:sp>
        <p:nvSpPr>
          <p:cNvPr id="8" name="Accolade ouvrante 7">
            <a:extLst>
              <a:ext uri="{FF2B5EF4-FFF2-40B4-BE49-F238E27FC236}">
                <a16:creationId xmlns:a16="http://schemas.microsoft.com/office/drawing/2014/main" id="{BE42AE81-D961-2753-9E2D-59C23BB4B14B}"/>
              </a:ext>
            </a:extLst>
          </p:cNvPr>
          <p:cNvSpPr/>
          <p:nvPr/>
        </p:nvSpPr>
        <p:spPr>
          <a:xfrm>
            <a:off x="3888509" y="2909455"/>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8186871" y="3347275"/>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2358639" y="5024927"/>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1632247" y="2688299"/>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8485288" y="3239092"/>
            <a:ext cx="3067940" cy="646331"/>
          </a:xfrm>
          <a:prstGeom prst="rect">
            <a:avLst/>
          </a:prstGeom>
          <a:noFill/>
        </p:spPr>
        <p:txBody>
          <a:bodyPr wrap="square" rtlCol="0">
            <a:spAutoFit/>
          </a:bodyPr>
          <a:lstStyle/>
          <a:p>
            <a:r>
              <a:rPr lang="fr-FR" dirty="0"/>
              <a:t>Appel avec arguments positionnels</a:t>
            </a:r>
          </a:p>
        </p:txBody>
      </p:sp>
    </p:spTree>
    <p:extLst>
      <p:ext uri="{BB962C8B-B14F-4D97-AF65-F5344CB8AC3E}">
        <p14:creationId xmlns:p14="http://schemas.microsoft.com/office/powerpoint/2010/main" val="361122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 arbitraires</a:t>
            </a:r>
          </a:p>
        </p:txBody>
      </p:sp>
      <p:sp>
        <p:nvSpPr>
          <p:cNvPr id="8" name="Accolade ouvrante 7">
            <a:extLst>
              <a:ext uri="{FF2B5EF4-FFF2-40B4-BE49-F238E27FC236}">
                <a16:creationId xmlns:a16="http://schemas.microsoft.com/office/drawing/2014/main" id="{BE42AE81-D961-2753-9E2D-59C23BB4B14B}"/>
              </a:ext>
            </a:extLst>
          </p:cNvPr>
          <p:cNvSpPr/>
          <p:nvPr/>
        </p:nvSpPr>
        <p:spPr>
          <a:xfrm>
            <a:off x="2295062" y="3144294"/>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9528563" y="3569469"/>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188007" y="6041876"/>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38800" y="2923138"/>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9826980" y="3461286"/>
            <a:ext cx="3067940" cy="646331"/>
          </a:xfrm>
          <a:prstGeom prst="rect">
            <a:avLst/>
          </a:prstGeom>
          <a:noFill/>
        </p:spPr>
        <p:txBody>
          <a:bodyPr wrap="square" rtlCol="0">
            <a:spAutoFit/>
          </a:bodyPr>
          <a:lstStyle/>
          <a:p>
            <a:r>
              <a:rPr lang="fr-FR" dirty="0"/>
              <a:t>Appel avec arguments positionnels</a:t>
            </a:r>
          </a:p>
        </p:txBody>
      </p:sp>
      <p:sp>
        <p:nvSpPr>
          <p:cNvPr id="3" name="ZoneTexte 2">
            <a:extLst>
              <a:ext uri="{FF2B5EF4-FFF2-40B4-BE49-F238E27FC236}">
                <a16:creationId xmlns:a16="http://schemas.microsoft.com/office/drawing/2014/main" id="{0CAC78A6-5E9C-D5A1-056D-7C60A35445AF}"/>
              </a:ext>
            </a:extLst>
          </p:cNvPr>
          <p:cNvSpPr txBox="1"/>
          <p:nvPr/>
        </p:nvSpPr>
        <p:spPr>
          <a:xfrm>
            <a:off x="838200" y="1694975"/>
            <a:ext cx="10433703" cy="369332"/>
          </a:xfrm>
          <a:prstGeom prst="rect">
            <a:avLst/>
          </a:prstGeom>
          <a:noFill/>
        </p:spPr>
        <p:txBody>
          <a:bodyPr wrap="square" rtlCol="0">
            <a:spAutoFit/>
          </a:bodyPr>
          <a:lstStyle/>
          <a:p>
            <a:r>
              <a:rPr lang="fr-FR" b="1" dirty="0"/>
              <a:t>On peut aussi avoir un nombre arbitraire de paramètres nommés en utilisant ** dans la syntaxe</a:t>
            </a:r>
          </a:p>
        </p:txBody>
      </p:sp>
      <p:pic>
        <p:nvPicPr>
          <p:cNvPr id="5" name="Image 4">
            <a:extLst>
              <a:ext uri="{FF2B5EF4-FFF2-40B4-BE49-F238E27FC236}">
                <a16:creationId xmlns:a16="http://schemas.microsoft.com/office/drawing/2014/main" id="{728D1EA5-4BF5-9E34-6F3A-98B60BAB9A45}"/>
              </a:ext>
            </a:extLst>
          </p:cNvPr>
          <p:cNvPicPr>
            <a:picLocks noChangeAspect="1"/>
          </p:cNvPicPr>
          <p:nvPr/>
        </p:nvPicPr>
        <p:blipFill>
          <a:blip r:embed="rId3"/>
          <a:stretch>
            <a:fillRect/>
          </a:stretch>
        </p:blipFill>
        <p:spPr>
          <a:xfrm>
            <a:off x="2483975" y="2094799"/>
            <a:ext cx="6858957" cy="4620270"/>
          </a:xfrm>
          <a:prstGeom prst="rect">
            <a:avLst/>
          </a:prstGeom>
        </p:spPr>
      </p:pic>
    </p:spTree>
    <p:extLst>
      <p:ext uri="{BB962C8B-B14F-4D97-AF65-F5344CB8AC3E}">
        <p14:creationId xmlns:p14="http://schemas.microsoft.com/office/powerpoint/2010/main" val="258389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pic>
        <p:nvPicPr>
          <p:cNvPr id="5" name="Image 4">
            <a:extLst>
              <a:ext uri="{FF2B5EF4-FFF2-40B4-BE49-F238E27FC236}">
                <a16:creationId xmlns:a16="http://schemas.microsoft.com/office/drawing/2014/main" id="{A76CDD64-19B7-41D9-72FF-50670ED577CF}"/>
              </a:ext>
            </a:extLst>
          </p:cNvPr>
          <p:cNvPicPr>
            <a:picLocks noChangeAspect="1"/>
          </p:cNvPicPr>
          <p:nvPr/>
        </p:nvPicPr>
        <p:blipFill>
          <a:blip r:embed="rId3"/>
          <a:stretch>
            <a:fillRect/>
          </a:stretch>
        </p:blipFill>
        <p:spPr>
          <a:xfrm>
            <a:off x="3816401" y="4830871"/>
            <a:ext cx="3943900" cy="1457528"/>
          </a:xfrm>
          <a:prstGeom prst="rect">
            <a:avLst/>
          </a:prstGeom>
        </p:spPr>
      </p:pic>
    </p:spTree>
    <p:extLst>
      <p:ext uri="{BB962C8B-B14F-4D97-AF65-F5344CB8AC3E}">
        <p14:creationId xmlns:p14="http://schemas.microsoft.com/office/powerpoint/2010/main" val="713084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025640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Tree>
    <p:extLst>
      <p:ext uri="{BB962C8B-B14F-4D97-AF65-F5344CB8AC3E}">
        <p14:creationId xmlns:p14="http://schemas.microsoft.com/office/powerpoint/2010/main" val="159804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 (tests, </a:t>
            </a:r>
            <a:r>
              <a:rPr lang="fr-FR" dirty="0" err="1"/>
              <a:t>etc</a:t>
            </a:r>
            <a:r>
              <a:rPr lang="fr-FR" dirty="0"/>
              <a:t>)</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57061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Tree>
    <p:extLst>
      <p:ext uri="{BB962C8B-B14F-4D97-AF65-F5344CB8AC3E}">
        <p14:creationId xmlns:p14="http://schemas.microsoft.com/office/powerpoint/2010/main" val="242428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Tree>
    <p:extLst>
      <p:ext uri="{BB962C8B-B14F-4D97-AF65-F5344CB8AC3E}">
        <p14:creationId xmlns:p14="http://schemas.microsoft.com/office/powerpoint/2010/main" val="297103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Tree>
    <p:extLst>
      <p:ext uri="{BB962C8B-B14F-4D97-AF65-F5344CB8AC3E}">
        <p14:creationId xmlns:p14="http://schemas.microsoft.com/office/powerpoint/2010/main" val="29882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Des explications, oui.</a:t>
            </a:r>
          </a:p>
          <a:p>
            <a:pPr marL="0" indent="0" algn="just">
              <a:buFont typeface="Arial" panose="020B0604020202020204" pitchFamily="34" charset="0"/>
              <a:buNone/>
            </a:pPr>
            <a:r>
              <a:rPr lang="fr-FR" dirty="0"/>
              <a:t>Et attendez-vous à beaucoup manipuler avec des exemples allant du très simple au plus complexe.</a:t>
            </a:r>
          </a:p>
          <a:p>
            <a:pPr marL="0" indent="0" algn="just">
              <a:buFont typeface="Arial" panose="020B0604020202020204" pitchFamily="34" charset="0"/>
              <a:buNone/>
            </a:pPr>
            <a:r>
              <a:rPr lang="fr-FR" dirty="0"/>
              <a:t>Et pas de panique, on va y aller progressivement pour vous amener à une autonomie.</a:t>
            </a:r>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Tree>
    <p:extLst>
      <p:ext uri="{BB962C8B-B14F-4D97-AF65-F5344CB8AC3E}">
        <p14:creationId xmlns:p14="http://schemas.microsoft.com/office/powerpoint/2010/main" val="486473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43402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Tree>
    <p:extLst>
      <p:ext uri="{BB962C8B-B14F-4D97-AF65-F5344CB8AC3E}">
        <p14:creationId xmlns:p14="http://schemas.microsoft.com/office/powerpoint/2010/main" val="33433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 </a:t>
            </a:r>
            <a:r>
              <a:rPr lang="fr-FR" dirty="0">
                <a:latin typeface="Söhne"/>
              </a:rPr>
              <a:t>Chaque étape sera isolée dans une fonction spécifique.</a:t>
            </a:r>
            <a:endParaRPr lang="fr-FR" b="0" i="0" dirty="0">
              <a:effectLst/>
              <a:latin typeface="Söhne"/>
            </a:endParaRPr>
          </a:p>
          <a:p>
            <a:pPr algn="l">
              <a:buFont typeface="+mj-lt"/>
              <a:buAutoNum type="arabicPeriod"/>
            </a:pPr>
            <a:r>
              <a:rPr lang="fr-FR" b="0" i="0" dirty="0">
                <a:effectLst/>
                <a:latin typeface="Söhne"/>
              </a:rPr>
              <a:t>Choisissez une longue phrase 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Tree>
    <p:extLst>
      <p:ext uri="{BB962C8B-B14F-4D97-AF65-F5344CB8AC3E}">
        <p14:creationId xmlns:p14="http://schemas.microsoft.com/office/powerpoint/2010/main" val="257506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Tree>
    <p:extLst>
      <p:ext uri="{BB962C8B-B14F-4D97-AF65-F5344CB8AC3E}">
        <p14:creationId xmlns:p14="http://schemas.microsoft.com/office/powerpoint/2010/main" val="58709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815882"/>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 C’est particulièrement utile pour documenter du code sans avoir à lire ou faire lire ce code.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Tree>
    <p:extLst>
      <p:ext uri="{BB962C8B-B14F-4D97-AF65-F5344CB8AC3E}">
        <p14:creationId xmlns:p14="http://schemas.microsoft.com/office/powerpoint/2010/main" val="375149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747DA-5B26-9589-A501-96C9B2A2FAA2}"/>
              </a:ext>
            </a:extLst>
          </p:cNvPr>
          <p:cNvSpPr/>
          <p:nvPr/>
        </p:nvSpPr>
        <p:spPr>
          <a:xfrm>
            <a:off x="7351590" y="5813490"/>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460410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Tree>
    <p:extLst>
      <p:ext uri="{BB962C8B-B14F-4D97-AF65-F5344CB8AC3E}">
        <p14:creationId xmlns:p14="http://schemas.microsoft.com/office/powerpoint/2010/main" val="385569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ZoneTexte 2">
            <a:extLst>
              <a:ext uri="{FF2B5EF4-FFF2-40B4-BE49-F238E27FC236}">
                <a16:creationId xmlns:a16="http://schemas.microsoft.com/office/drawing/2014/main" id="{4182A1AA-C75D-55DF-7B25-57B075DCB7C9}"/>
              </a:ext>
            </a:extLst>
          </p:cNvPr>
          <p:cNvSpPr txBox="1"/>
          <p:nvPr/>
        </p:nvSpPr>
        <p:spPr>
          <a:xfrm>
            <a:off x="6719201" y="1487938"/>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for</a:t>
            </a:r>
          </a:p>
        </p:txBody>
      </p:sp>
    </p:spTree>
    <p:extLst>
      <p:ext uri="{BB962C8B-B14F-4D97-AF65-F5344CB8AC3E}">
        <p14:creationId xmlns:p14="http://schemas.microsoft.com/office/powerpoint/2010/main" val="1708811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fonction range()</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747168" y="342900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5562994" y="1851408"/>
            <a:ext cx="6317673" cy="1190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La fonction range(début, fin, pas) permet de générer une liste d’entiers depuis le début jusqu’à la fin sans l’inclure par sauts correspondant au pas. C’est très utile pour faire des boucles de 1 à N par exemple. Le pas peut être omis et est optionnel</a:t>
            </a:r>
          </a:p>
        </p:txBody>
      </p:sp>
      <p:sp>
        <p:nvSpPr>
          <p:cNvPr id="14" name="Rectangle 13">
            <a:extLst>
              <a:ext uri="{FF2B5EF4-FFF2-40B4-BE49-F238E27FC236}">
                <a16:creationId xmlns:a16="http://schemas.microsoft.com/office/drawing/2014/main" id="{F6AFB7E2-62B4-6575-5FF4-A1708617AC4A}"/>
              </a:ext>
            </a:extLst>
          </p:cNvPr>
          <p:cNvSpPr/>
          <p:nvPr/>
        </p:nvSpPr>
        <p:spPr>
          <a:xfrm>
            <a:off x="7334499" y="5812861"/>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2184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9" name="Rectangle 8">
            <a:extLst>
              <a:ext uri="{FF2B5EF4-FFF2-40B4-BE49-F238E27FC236}">
                <a16:creationId xmlns:a16="http://schemas.microsoft.com/office/drawing/2014/main" id="{019F8CCB-ED85-EED6-C6B1-427B7928AE8F}"/>
              </a:ext>
            </a:extLst>
          </p:cNvPr>
          <p:cNvSpPr/>
          <p:nvPr/>
        </p:nvSpPr>
        <p:spPr>
          <a:xfrm>
            <a:off x="308784" y="2080883"/>
            <a:ext cx="2457699" cy="3692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sp>
        <p:nvSpPr>
          <p:cNvPr id="12" name="Rectangle 11">
            <a:extLst>
              <a:ext uri="{FF2B5EF4-FFF2-40B4-BE49-F238E27FC236}">
                <a16:creationId xmlns:a16="http://schemas.microsoft.com/office/drawing/2014/main" id="{AC94FCE1-4438-011D-54D2-B6B57662325C}"/>
              </a:ext>
            </a:extLst>
          </p:cNvPr>
          <p:cNvSpPr/>
          <p:nvPr/>
        </p:nvSpPr>
        <p:spPr>
          <a:xfrm>
            <a:off x="2920801" y="2080883"/>
            <a:ext cx="5303449"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10143" y="5868235"/>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4" name="Image 3">
            <a:extLst>
              <a:ext uri="{FF2B5EF4-FFF2-40B4-BE49-F238E27FC236}">
                <a16:creationId xmlns:a16="http://schemas.microsoft.com/office/drawing/2014/main" id="{01806992-6689-F1AE-A531-37C45C97C053}"/>
              </a:ext>
            </a:extLst>
          </p:cNvPr>
          <p:cNvPicPr>
            <a:picLocks noChangeAspect="1"/>
          </p:cNvPicPr>
          <p:nvPr/>
        </p:nvPicPr>
        <p:blipFill>
          <a:blip r:embed="rId3"/>
          <a:stretch>
            <a:fillRect/>
          </a:stretch>
        </p:blipFill>
        <p:spPr>
          <a:xfrm>
            <a:off x="3075120" y="2540536"/>
            <a:ext cx="2219635" cy="2286319"/>
          </a:xfrm>
          <a:prstGeom prst="rect">
            <a:avLst/>
          </a:prstGeom>
        </p:spPr>
      </p:pic>
      <p:pic>
        <p:nvPicPr>
          <p:cNvPr id="6" name="Image 5">
            <a:extLst>
              <a:ext uri="{FF2B5EF4-FFF2-40B4-BE49-F238E27FC236}">
                <a16:creationId xmlns:a16="http://schemas.microsoft.com/office/drawing/2014/main" id="{9FA8FC11-F049-E946-BAED-DA1CA0B498D8}"/>
              </a:ext>
            </a:extLst>
          </p:cNvPr>
          <p:cNvPicPr>
            <a:picLocks noChangeAspect="1"/>
          </p:cNvPicPr>
          <p:nvPr/>
        </p:nvPicPr>
        <p:blipFill>
          <a:blip r:embed="rId4"/>
          <a:stretch>
            <a:fillRect/>
          </a:stretch>
        </p:blipFill>
        <p:spPr>
          <a:xfrm>
            <a:off x="5717732" y="2280161"/>
            <a:ext cx="2181529" cy="2629267"/>
          </a:xfrm>
          <a:prstGeom prst="rect">
            <a:avLst/>
          </a:prstGeom>
        </p:spPr>
      </p:pic>
      <p:pic>
        <p:nvPicPr>
          <p:cNvPr id="10" name="Image 9">
            <a:extLst>
              <a:ext uri="{FF2B5EF4-FFF2-40B4-BE49-F238E27FC236}">
                <a16:creationId xmlns:a16="http://schemas.microsoft.com/office/drawing/2014/main" id="{BBD74B80-FBD8-27DC-A57D-BF07EE16B0EC}"/>
              </a:ext>
            </a:extLst>
          </p:cNvPr>
          <p:cNvPicPr>
            <a:picLocks noChangeAspect="1"/>
          </p:cNvPicPr>
          <p:nvPr/>
        </p:nvPicPr>
        <p:blipFill>
          <a:blip r:embed="rId5"/>
          <a:stretch>
            <a:fillRect/>
          </a:stretch>
        </p:blipFill>
        <p:spPr>
          <a:xfrm>
            <a:off x="463102" y="2465553"/>
            <a:ext cx="2000529" cy="3143689"/>
          </a:xfrm>
          <a:prstGeom prst="rect">
            <a:avLst/>
          </a:prstGeom>
        </p:spPr>
      </p:pic>
      <p:sp>
        <p:nvSpPr>
          <p:cNvPr id="13" name="ZoneTexte 12">
            <a:extLst>
              <a:ext uri="{FF2B5EF4-FFF2-40B4-BE49-F238E27FC236}">
                <a16:creationId xmlns:a16="http://schemas.microsoft.com/office/drawing/2014/main" id="{EEA82CE2-4F27-4B96-E619-5857328CD428}"/>
              </a:ext>
            </a:extLst>
          </p:cNvPr>
          <p:cNvSpPr txBox="1"/>
          <p:nvPr/>
        </p:nvSpPr>
        <p:spPr>
          <a:xfrm>
            <a:off x="243844" y="1506022"/>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while</a:t>
            </a:r>
            <a:r>
              <a:rPr lang="fr-FR" b="1" dirty="0">
                <a:highlight>
                  <a:srgbClr val="FFFF00"/>
                </a:highlight>
              </a:rPr>
              <a:t> (tant que)</a:t>
            </a:r>
          </a:p>
        </p:txBody>
      </p:sp>
    </p:spTree>
    <p:extLst>
      <p:ext uri="{BB962C8B-B14F-4D97-AF65-F5344CB8AC3E}">
        <p14:creationId xmlns:p14="http://schemas.microsoft.com/office/powerpoint/2010/main" val="1277283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Tree>
    <p:extLst>
      <p:ext uri="{BB962C8B-B14F-4D97-AF65-F5344CB8AC3E}">
        <p14:creationId xmlns:p14="http://schemas.microsoft.com/office/powerpoint/2010/main" val="3684882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Tree>
    <p:extLst>
      <p:ext uri="{BB962C8B-B14F-4D97-AF65-F5344CB8AC3E}">
        <p14:creationId xmlns:p14="http://schemas.microsoft.com/office/powerpoint/2010/main" val="4064983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 dans un script avec N comme paramètre et renvoyant la valeur de la factorielle en itératif en en récursif:</a:t>
            </a:r>
          </a:p>
          <a:p>
            <a:pPr lvl="2"/>
            <a:r>
              <a:rPr lang="fr-FR" dirty="0"/>
              <a:t>N! = 1*2*3*4*5*…*N</a:t>
            </a:r>
          </a:p>
          <a:p>
            <a:pPr lvl="1"/>
            <a:r>
              <a:rPr lang="fr-FR" dirty="0"/>
              <a:t>Calcul des premiers termes de la suite de Fibonacci:</a:t>
            </a:r>
          </a:p>
          <a:p>
            <a:pPr lvl="2"/>
            <a:r>
              <a:rPr lang="fr-FR" dirty="0"/>
              <a:t>U(0) = 0</a:t>
            </a:r>
          </a:p>
          <a:p>
            <a:pPr lvl="2"/>
            <a:r>
              <a:rPr lang="fr-FR" dirty="0"/>
              <a:t>U(1) = 1</a:t>
            </a:r>
          </a:p>
          <a:p>
            <a:pPr lvl="2"/>
            <a:r>
              <a:rPr lang="fr-FR" dirty="0"/>
              <a:t>U(n) = U(n-1) + U(n-2)</a:t>
            </a:r>
          </a:p>
          <a:p>
            <a:pPr lvl="2"/>
            <a:r>
              <a:rPr lang="fr-FR" dirty="0"/>
              <a:t>Implémenter la fonction de calcul grâce à la récursivité</a:t>
            </a:r>
          </a:p>
          <a:p>
            <a:pPr lvl="2"/>
            <a:endParaRPr lang="fr-FR" dirty="0"/>
          </a:p>
        </p:txBody>
      </p:sp>
    </p:spTree>
    <p:extLst>
      <p:ext uri="{BB962C8B-B14F-4D97-AF65-F5344CB8AC3E}">
        <p14:creationId xmlns:p14="http://schemas.microsoft.com/office/powerpoint/2010/main" val="312538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Tree>
    <p:extLst>
      <p:ext uri="{BB962C8B-B14F-4D97-AF65-F5344CB8AC3E}">
        <p14:creationId xmlns:p14="http://schemas.microsoft.com/office/powerpoint/2010/main" val="2258080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57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list</a:t>
            </a:r>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Tree>
    <p:extLst>
      <p:ext uri="{BB962C8B-B14F-4D97-AF65-F5344CB8AC3E}">
        <p14:creationId xmlns:p14="http://schemas.microsoft.com/office/powerpoint/2010/main" val="642672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a:t>list,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Tree>
    <p:extLst>
      <p:ext uri="{BB962C8B-B14F-4D97-AF65-F5344CB8AC3E}">
        <p14:creationId xmlns:p14="http://schemas.microsoft.com/office/powerpoint/2010/main" val="241311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list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a:t>
            </a:r>
            <a:r>
              <a:rPr lang="fr-FR" dirty="0" err="1"/>
              <a:t>remove</a:t>
            </a:r>
            <a:r>
              <a:rPr lang="fr-FR" dirty="0"/>
              <a:t>(),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Tree>
    <p:extLst>
      <p:ext uri="{BB962C8B-B14F-4D97-AF65-F5344CB8AC3E}">
        <p14:creationId xmlns:p14="http://schemas.microsoft.com/office/powerpoint/2010/main" val="417720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list</a:t>
            </a:r>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Tree>
    <p:extLst>
      <p:ext uri="{BB962C8B-B14F-4D97-AF65-F5344CB8AC3E}">
        <p14:creationId xmlns:p14="http://schemas.microsoft.com/office/powerpoint/2010/main" val="43123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list sont les suivantes:</a:t>
            </a:r>
          </a:p>
          <a:p>
            <a:pPr marL="0" indent="0">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9295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list est le slicing: la possibilité d’utiliser la syntaxe des tableaux pour extraire 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60253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60693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Chaines de caractères</a:t>
            </a:r>
          </a:p>
        </p:txBody>
      </p:sp>
    </p:spTree>
    <p:extLst>
      <p:ext uri="{BB962C8B-B14F-4D97-AF65-F5344CB8AC3E}">
        <p14:creationId xmlns:p14="http://schemas.microsoft.com/office/powerpoint/2010/main" val="3108193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16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16670683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716281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Tree>
    <p:extLst>
      <p:ext uri="{BB962C8B-B14F-4D97-AF65-F5344CB8AC3E}">
        <p14:creationId xmlns:p14="http://schemas.microsoft.com/office/powerpoint/2010/main" val="3679675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Tree>
    <p:extLst>
      <p:ext uri="{BB962C8B-B14F-4D97-AF65-F5344CB8AC3E}">
        <p14:creationId xmlns:p14="http://schemas.microsoft.com/office/powerpoint/2010/main" val="872903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32142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Tree>
    <p:extLst>
      <p:ext uri="{BB962C8B-B14F-4D97-AF65-F5344CB8AC3E}">
        <p14:creationId xmlns:p14="http://schemas.microsoft.com/office/powerpoint/2010/main" val="1442770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endParaRPr lang="fr-FR" dirty="0"/>
          </a:p>
        </p:txBody>
      </p:sp>
    </p:spTree>
    <p:extLst>
      <p:ext uri="{BB962C8B-B14F-4D97-AF65-F5344CB8AC3E}">
        <p14:creationId xmlns:p14="http://schemas.microsoft.com/office/powerpoint/2010/main" val="3907190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a:t>
            </a:r>
            <a:r>
              <a:rPr lang="fr-FR" dirty="0" err="1"/>
              <a:t>Keep</a:t>
            </a:r>
            <a:r>
              <a:rPr lang="fr-FR" dirty="0"/>
              <a:t> It Simple </a:t>
            </a:r>
            <a:r>
              <a:rPr lang="fr-FR" dirty="0" err="1"/>
              <a:t>Stupid</a:t>
            </a:r>
            <a:r>
              <a:rPr lang="fr-FR" dirty="0"/>
              <a:t>) – Gardez le code le plus simple possible </a:t>
            </a:r>
          </a:p>
          <a:p>
            <a:pPr lvl="1" algn="just"/>
            <a:r>
              <a:rPr lang="fr-FR" dirty="0"/>
              <a:t>DRY (Don’t </a:t>
            </a:r>
            <a:r>
              <a:rPr lang="fr-FR" dirty="0" err="1"/>
              <a:t>Repeat</a:t>
            </a:r>
            <a:r>
              <a:rPr lang="fr-FR" dirty="0"/>
              <a:t> </a:t>
            </a:r>
            <a:r>
              <a:rPr lang="fr-FR" dirty="0" err="1"/>
              <a:t>Yourself</a:t>
            </a:r>
            <a:r>
              <a:rPr lang="fr-FR" dirty="0"/>
              <a:t>) - Pas de duplication de code, faites des fonctions</a:t>
            </a:r>
          </a:p>
          <a:p>
            <a:pPr lvl="1" algn="just"/>
            <a:r>
              <a:rPr lang="fr-FR" dirty="0"/>
              <a:t>YAGNI (You </a:t>
            </a:r>
            <a:r>
              <a:rPr lang="fr-FR" dirty="0" err="1"/>
              <a:t>Ain’t</a:t>
            </a:r>
            <a:r>
              <a:rPr lang="fr-FR" dirty="0"/>
              <a:t> </a:t>
            </a:r>
            <a:r>
              <a:rPr lang="fr-FR" dirty="0" err="1"/>
              <a:t>Gonna</a:t>
            </a:r>
            <a:r>
              <a:rPr lang="fr-FR" dirty="0"/>
              <a:t> Need It) – Ne coder rien dont vous n’avez pas besoin</a:t>
            </a:r>
          </a:p>
          <a:p>
            <a:pPr lvl="1" algn="just"/>
            <a:r>
              <a:rPr lang="fr-FR" dirty="0"/>
              <a:t>Pas de Magic Value – Ne mettez pas de valeurs en dur</a:t>
            </a:r>
          </a:p>
          <a:p>
            <a:pPr lvl="1" algn="just"/>
            <a:r>
              <a:rPr lang="fr-FR" dirty="0"/>
              <a:t>SOLID (parlons de Single </a:t>
            </a:r>
            <a:r>
              <a:rPr lang="fr-FR" dirty="0" err="1"/>
              <a:t>Responsability</a:t>
            </a:r>
            <a:r>
              <a:rPr lang="fr-FR" dirty="0"/>
              <a:t> </a:t>
            </a:r>
            <a:r>
              <a:rPr lang="fr-FR" dirty="0" err="1"/>
              <a:t>Principle</a:t>
            </a:r>
            <a:r>
              <a:rPr lang="fr-FR" dirty="0"/>
              <a:t>)</a:t>
            </a:r>
          </a:p>
          <a:p>
            <a:pPr lvl="1" algn="just"/>
            <a:endParaRPr lang="fr-FR" dirty="0"/>
          </a:p>
          <a:p>
            <a:pPr marL="0" indent="0" algn="just">
              <a:buNone/>
            </a:pPr>
            <a:r>
              <a:rPr lang="fr-FR" dirty="0"/>
              <a:t>Dans un processus de simplification d’un algorithme, n’oubliez que pour éviter d’introduire des bugs, il vous faudra des tests de non-régression (unitaire ou non).</a:t>
            </a:r>
          </a:p>
        </p:txBody>
      </p:sp>
    </p:spTree>
    <p:extLst>
      <p:ext uri="{BB962C8B-B14F-4D97-AF65-F5344CB8AC3E}">
        <p14:creationId xmlns:p14="http://schemas.microsoft.com/office/powerpoint/2010/main" val="1687827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r>
              <a:rPr lang="fr-FR" dirty="0"/>
              <a:t>Recherche d’une valeur numérique dans un tableau trié,</a:t>
            </a:r>
          </a:p>
          <a:p>
            <a:r>
              <a:rPr lang="fr-FR" dirty="0"/>
              <a:t>Tri bulle d’une liste de nombres entiers</a:t>
            </a:r>
          </a:p>
          <a:p>
            <a:endParaRPr lang="fr-FR" dirty="0"/>
          </a:p>
        </p:txBody>
      </p:sp>
    </p:spTree>
    <p:extLst>
      <p:ext uri="{BB962C8B-B14F-4D97-AF65-F5344CB8AC3E}">
        <p14:creationId xmlns:p14="http://schemas.microsoft.com/office/powerpoint/2010/main" val="19353240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Tree>
    <p:extLst>
      <p:ext uri="{BB962C8B-B14F-4D97-AF65-F5344CB8AC3E}">
        <p14:creationId xmlns:p14="http://schemas.microsoft.com/office/powerpoint/2010/main" val="265722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Tree>
    <p:extLst>
      <p:ext uri="{BB962C8B-B14F-4D97-AF65-F5344CB8AC3E}">
        <p14:creationId xmlns:p14="http://schemas.microsoft.com/office/powerpoint/2010/main" val="3994273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Tree>
    <p:extLst>
      <p:ext uri="{BB962C8B-B14F-4D97-AF65-F5344CB8AC3E}">
        <p14:creationId xmlns:p14="http://schemas.microsoft.com/office/powerpoint/2010/main" val="1183256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192975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840924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200127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17261</TotalTime>
  <Words>9035</Words>
  <Application>Microsoft Office PowerPoint</Application>
  <PresentationFormat>Grand écran</PresentationFormat>
  <Paragraphs>1009</Paragraphs>
  <Slides>128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128</vt:i4>
      </vt:variant>
    </vt:vector>
  </HeadingPairs>
  <TitlesOfParts>
    <vt:vector size="138" baseType="lpstr">
      <vt:lpstr>Arial</vt:lpstr>
      <vt:lpstr>Arial Nova</vt:lpstr>
      <vt:lpstr>ArialNarrow</vt:lpstr>
      <vt:lpstr>Calibri</vt:lpstr>
      <vt:lpstr>Calibri Light</vt:lpstr>
      <vt:lpstr>Graphik</vt:lpstr>
      <vt:lpstr>Lucida Grande</vt:lpstr>
      <vt:lpstr>Open Sans</vt:lpstr>
      <vt:lpstr>Söhne</vt:lpstr>
      <vt:lpstr>Thème Office</vt:lpstr>
      <vt:lpstr>Formation Développeur Python -  Initiation à Python par la pratique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 sur entiers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 code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positionnels arbitraires</vt:lpstr>
      <vt:lpstr>Arguments nommés</vt:lpstr>
      <vt:lpstr>Arguments nommés</vt:lpstr>
      <vt:lpstr>Arguments nommés arbitraires</vt:lpstr>
      <vt:lpstr>Valeur de paramètre par défaut</vt:lpstr>
      <vt:lpstr>Valeur(s) de retour</vt:lpstr>
      <vt:lpstr>Les fonctions dans un algorithme procédural</vt:lpstr>
      <vt:lpstr>Les fonctions dans un algorithme procédural</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fonction range()</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vt:lpstr>
      <vt:lpstr>Les apports de l’objet: encapsulation</vt:lpstr>
      <vt:lpstr>Les apports de l’objet: l’abstraction</vt:lpstr>
      <vt:lpstr>Les apports de l’objet: héritage</vt:lpstr>
      <vt:lpstr>Les apports de l’objet: Exemple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Atelier : Conception d’une application et implémentation objet </vt:lpstr>
      <vt:lpstr>Atelier : Conception d’une application et implémentation objet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306</cp:revision>
  <dcterms:created xsi:type="dcterms:W3CDTF">2021-12-30T19:14:51Z</dcterms:created>
  <dcterms:modified xsi:type="dcterms:W3CDTF">2023-08-22T20:29:44Z</dcterms:modified>
</cp:coreProperties>
</file>